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lear Sans Regular Bold" panose="020B0604020202020204" charset="0"/>
      <p:regular r:id="rId28"/>
    </p:embeddedFont>
    <p:embeddedFont>
      <p:font typeface="Noto Sans" panose="020B0604020202020204" charset="0"/>
      <p:regular r:id="rId29"/>
    </p:embeddedFont>
    <p:embeddedFont>
      <p:font typeface="Clear Sans Regular Bold Italics" panose="020B0604020202020204" charset="0"/>
      <p:regular r:id="rId30"/>
    </p:embeddedFont>
    <p:embeddedFont>
      <p:font typeface="Noto Sans Bold" panose="020B0604020202020204" charset="0"/>
      <p:regular r:id="rId31"/>
    </p:embeddedFont>
    <p:embeddedFont>
      <p:font typeface="Calibri" panose="020F0502020204030204" pitchFamily="34" charset="0"/>
      <p:regular r:id="rId32"/>
      <p:bold r:id="rId33"/>
      <p:italic r:id="rId34"/>
      <p:boldItalic r:id="rId35"/>
    </p:embeddedFont>
    <p:embeddedFont>
      <p:font typeface="Fira Sans Bold" panose="020B0604020202020204" charset="0"/>
      <p:regular r:id="rId36"/>
    </p:embeddedFont>
    <p:embeddedFont>
      <p:font typeface="Clear Sans Regular"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6.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a:off x="9723848" y="1114039"/>
            <a:ext cx="7984303" cy="8058923"/>
          </a:xfrm>
          <a:prstGeom prst="rect">
            <a:avLst/>
          </a:prstGeom>
        </p:spPr>
      </p:pic>
      <p:sp>
        <p:nvSpPr>
          <p:cNvPr id="4" name="TextBox 4"/>
          <p:cNvSpPr txBox="1"/>
          <p:nvPr/>
        </p:nvSpPr>
        <p:spPr>
          <a:xfrm>
            <a:off x="1028700" y="5306561"/>
            <a:ext cx="7505717" cy="3866400"/>
          </a:xfrm>
          <a:prstGeom prst="rect">
            <a:avLst/>
          </a:prstGeom>
        </p:spPr>
        <p:txBody>
          <a:bodyPr lIns="0" tIns="0" rIns="0" bIns="0" rtlCol="0" anchor="t">
            <a:spAutoFit/>
          </a:bodyPr>
          <a:lstStyle/>
          <a:p>
            <a:pPr>
              <a:lnSpc>
                <a:spcPts val="10199"/>
              </a:lnSpc>
            </a:pPr>
            <a:r>
              <a:rPr lang="en-US" sz="8499">
                <a:solidFill>
                  <a:srgbClr val="242423"/>
                </a:solidFill>
                <a:latin typeface="Fira Sans Bold"/>
              </a:rPr>
              <a:t>The Machine Learning Landscape</a:t>
            </a:r>
          </a:p>
        </p:txBody>
      </p:sp>
      <p:pic>
        <p:nvPicPr>
          <p:cNvPr id="5" name="Picture 5"/>
          <p:cNvPicPr>
            <a:picLocks noChangeAspect="1"/>
          </p:cNvPicPr>
          <p:nvPr/>
        </p:nvPicPr>
        <p:blipFill>
          <a:blip r:embed="rId3"/>
          <a:srcRect/>
          <a:stretch>
            <a:fillRect/>
          </a:stretch>
        </p:blipFill>
        <p:spPr>
          <a:xfrm rot="303696">
            <a:off x="8330052" y="634675"/>
            <a:ext cx="4883541" cy="2610168"/>
          </a:xfrm>
          <a:prstGeom prst="rect">
            <a:avLst/>
          </a:prstGeom>
        </p:spPr>
      </p:pic>
      <p:pic>
        <p:nvPicPr>
          <p:cNvPr id="6" name="Picture 6"/>
          <p:cNvPicPr>
            <a:picLocks noChangeAspect="1"/>
          </p:cNvPicPr>
          <p:nvPr/>
        </p:nvPicPr>
        <p:blipFill>
          <a:blip r:embed="rId4"/>
          <a:srcRect/>
          <a:stretch>
            <a:fillRect/>
          </a:stretch>
        </p:blipFill>
        <p:spPr>
          <a:xfrm>
            <a:off x="15054176" y="7132742"/>
            <a:ext cx="2205124" cy="21255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144839" cy="10287000"/>
          </a:xfrm>
          <a:prstGeom prst="rect">
            <a:avLst/>
          </a:prstGeom>
          <a:solidFill>
            <a:srgbClr val="F3F3F3"/>
          </a:solidFill>
        </p:spPr>
      </p:sp>
      <p:grpSp>
        <p:nvGrpSpPr>
          <p:cNvPr id="3" name="Group 3"/>
          <p:cNvGrpSpPr/>
          <p:nvPr/>
        </p:nvGrpSpPr>
        <p:grpSpPr>
          <a:xfrm>
            <a:off x="7383039" y="2363238"/>
            <a:ext cx="9876261" cy="5560524"/>
            <a:chOff x="0" y="0"/>
            <a:chExt cx="13168348" cy="7414032"/>
          </a:xfrm>
        </p:grpSpPr>
        <p:sp>
          <p:nvSpPr>
            <p:cNvPr id="4" name="TextBox 4"/>
            <p:cNvSpPr txBox="1"/>
            <p:nvPr/>
          </p:nvSpPr>
          <p:spPr>
            <a:xfrm>
              <a:off x="0" y="102059"/>
              <a:ext cx="13168348" cy="1089025"/>
            </a:xfrm>
            <a:prstGeom prst="rect">
              <a:avLst/>
            </a:prstGeom>
          </p:spPr>
          <p:txBody>
            <a:bodyPr lIns="0" tIns="0" rIns="0" bIns="0" rtlCol="0" anchor="t">
              <a:spAutoFit/>
            </a:bodyPr>
            <a:lstStyle/>
            <a:p>
              <a:pPr>
                <a:lnSpc>
                  <a:spcPts val="6414"/>
                </a:lnSpc>
              </a:pPr>
              <a:r>
                <a:rPr lang="en-US" sz="5345">
                  <a:solidFill>
                    <a:srgbClr val="242423"/>
                  </a:solidFill>
                  <a:latin typeface="Clear Sans Regular"/>
                </a:rPr>
                <a:t>SEMISUPERVISED LEARNING</a:t>
              </a:r>
            </a:p>
          </p:txBody>
        </p:sp>
        <p:sp>
          <p:nvSpPr>
            <p:cNvPr id="5" name="TextBox 5"/>
            <p:cNvSpPr txBox="1"/>
            <p:nvPr/>
          </p:nvSpPr>
          <p:spPr>
            <a:xfrm>
              <a:off x="0" y="2177014"/>
              <a:ext cx="11894067" cy="5445337"/>
            </a:xfrm>
            <a:prstGeom prst="rect">
              <a:avLst/>
            </a:prstGeom>
          </p:spPr>
          <p:txBody>
            <a:bodyPr lIns="0" tIns="0" rIns="0" bIns="0" rtlCol="0" anchor="t">
              <a:spAutoFit/>
            </a:bodyPr>
            <a:lstStyle/>
            <a:p>
              <a:pPr marL="626109" lvl="1" indent="-313054">
                <a:lnSpc>
                  <a:spcPts val="4059"/>
                </a:lnSpc>
                <a:buFont typeface="Arial"/>
                <a:buChar char="•"/>
              </a:pPr>
              <a:r>
                <a:rPr lang="en-US" sz="2899" spc="-28">
                  <a:solidFill>
                    <a:srgbClr val="242423"/>
                  </a:solidFill>
                  <a:latin typeface="Clear Sans Regular"/>
                </a:rPr>
                <a:t>.Since labeling data is usually time-consuming and costly, you will often have plenty of unlabeled instances, and few labeled instances. Some algorithms can deal with data that’s partially labeled.</a:t>
              </a:r>
            </a:p>
            <a:p>
              <a:pPr marL="626109" lvl="1" indent="-313054">
                <a:lnSpc>
                  <a:spcPts val="4059"/>
                </a:lnSpc>
                <a:buFont typeface="Arial"/>
                <a:buChar char="•"/>
              </a:pPr>
              <a:r>
                <a:rPr lang="en-US" sz="2899" spc="-28">
                  <a:solidFill>
                    <a:srgbClr val="242423"/>
                  </a:solidFill>
                  <a:latin typeface="Clear Sans Regular"/>
                </a:rPr>
                <a:t>Most semisupervised learning algorithms are combinations of unsupervised and supervised algorithms</a:t>
              </a:r>
            </a:p>
          </p:txBody>
        </p:sp>
      </p:grpSp>
      <p:pic>
        <p:nvPicPr>
          <p:cNvPr id="6" name="Picture 6"/>
          <p:cNvPicPr>
            <a:picLocks noChangeAspect="1"/>
          </p:cNvPicPr>
          <p:nvPr/>
        </p:nvPicPr>
        <p:blipFill>
          <a:blip r:embed="rId2"/>
          <a:srcRect t="13349"/>
          <a:stretch>
            <a:fillRect/>
          </a:stretch>
        </p:blipFill>
        <p:spPr>
          <a:xfrm>
            <a:off x="-3262881" y="1946745"/>
            <a:ext cx="11053915" cy="6393509"/>
          </a:xfrm>
          <a:prstGeom prst="rect">
            <a:avLst/>
          </a:prstGeom>
        </p:spPr>
      </p:pic>
      <p:pic>
        <p:nvPicPr>
          <p:cNvPr id="7" name="Picture 7"/>
          <p:cNvPicPr>
            <a:picLocks noChangeAspect="1"/>
          </p:cNvPicPr>
          <p:nvPr/>
        </p:nvPicPr>
        <p:blipFill>
          <a:blip r:embed="rId3"/>
          <a:srcRect/>
          <a:stretch>
            <a:fillRect/>
          </a:stretch>
        </p:blipFill>
        <p:spPr>
          <a:xfrm rot="-2331722">
            <a:off x="881004" y="318899"/>
            <a:ext cx="1803914" cy="1864622"/>
          </a:xfrm>
          <a:prstGeom prst="rect">
            <a:avLst/>
          </a:prstGeom>
        </p:spPr>
      </p:pic>
      <p:pic>
        <p:nvPicPr>
          <p:cNvPr id="8" name="Picture 8"/>
          <p:cNvPicPr>
            <a:picLocks noChangeAspect="1"/>
          </p:cNvPicPr>
          <p:nvPr/>
        </p:nvPicPr>
        <p:blipFill>
          <a:blip r:embed="rId4"/>
          <a:srcRect/>
          <a:stretch>
            <a:fillRect/>
          </a:stretch>
        </p:blipFill>
        <p:spPr>
          <a:xfrm rot="2002350">
            <a:off x="-420759" y="7885604"/>
            <a:ext cx="3339765" cy="23298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459773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a:off x="10638039" y="-558189"/>
            <a:ext cx="7911979" cy="4571974"/>
          </a:xfrm>
          <a:prstGeom prst="rect">
            <a:avLst/>
          </a:prstGeom>
        </p:spPr>
      </p:pic>
      <p:pic>
        <p:nvPicPr>
          <p:cNvPr id="4" name="Picture 4"/>
          <p:cNvPicPr>
            <a:picLocks noChangeAspect="1"/>
          </p:cNvPicPr>
          <p:nvPr/>
        </p:nvPicPr>
        <p:blipFill>
          <a:blip r:embed="rId3"/>
          <a:srcRect/>
          <a:stretch>
            <a:fillRect/>
          </a:stretch>
        </p:blipFill>
        <p:spPr>
          <a:xfrm>
            <a:off x="9581482" y="-441828"/>
            <a:ext cx="1804307" cy="1739204"/>
          </a:xfrm>
          <a:prstGeom prst="rect">
            <a:avLst/>
          </a:prstGeom>
        </p:spPr>
      </p:pic>
      <p:pic>
        <p:nvPicPr>
          <p:cNvPr id="5" name="Picture 5"/>
          <p:cNvPicPr>
            <a:picLocks noChangeAspect="1"/>
          </p:cNvPicPr>
          <p:nvPr/>
        </p:nvPicPr>
        <p:blipFill>
          <a:blip r:embed="rId4"/>
          <a:srcRect/>
          <a:stretch>
            <a:fillRect/>
          </a:stretch>
        </p:blipFill>
        <p:spPr>
          <a:xfrm rot="1253782">
            <a:off x="15596088" y="3822862"/>
            <a:ext cx="3326424" cy="1777916"/>
          </a:xfrm>
          <a:prstGeom prst="rect">
            <a:avLst/>
          </a:prstGeom>
        </p:spPr>
      </p:pic>
      <p:sp>
        <p:nvSpPr>
          <p:cNvPr id="6" name="TextBox 6"/>
          <p:cNvSpPr txBox="1"/>
          <p:nvPr/>
        </p:nvSpPr>
        <p:spPr>
          <a:xfrm>
            <a:off x="1028700" y="2289340"/>
            <a:ext cx="8552782" cy="762720"/>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REINFORCEMENT LEARNING </a:t>
            </a:r>
          </a:p>
        </p:txBody>
      </p:sp>
      <p:sp>
        <p:nvSpPr>
          <p:cNvPr id="7" name="TextBox 7"/>
          <p:cNvSpPr txBox="1"/>
          <p:nvPr/>
        </p:nvSpPr>
        <p:spPr>
          <a:xfrm>
            <a:off x="1028700" y="6299991"/>
            <a:ext cx="15837775" cy="2040890"/>
          </a:xfrm>
          <a:prstGeom prst="rect">
            <a:avLst/>
          </a:prstGeom>
        </p:spPr>
        <p:txBody>
          <a:bodyPr lIns="0" tIns="0" rIns="0" bIns="0" rtlCol="0" anchor="t">
            <a:spAutoFit/>
          </a:bodyPr>
          <a:lstStyle/>
          <a:p>
            <a:pPr marL="0" lvl="0" indent="0" algn="l">
              <a:lnSpc>
                <a:spcPts val="4060"/>
              </a:lnSpc>
              <a:spcBef>
                <a:spcPct val="0"/>
              </a:spcBef>
            </a:pPr>
            <a:r>
              <a:rPr lang="en-US" sz="2900" spc="-29">
                <a:solidFill>
                  <a:srgbClr val="242423"/>
                </a:solidFill>
                <a:latin typeface="Clear Sans Regular"/>
              </a:rPr>
              <a:t>The learning system, called an agent in this context, can observe the environment, select and perform actions, and get rewards in return. It must then learn by itself what is the best strategy, called a policy, to get the most reward over time. A policy defines what action the agent should choose when it is in a given situation.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a:off x="15365687" y="7601376"/>
            <a:ext cx="4449284" cy="2382046"/>
          </a:xfrm>
          <a:prstGeom prst="rect">
            <a:avLst/>
          </a:prstGeom>
        </p:spPr>
      </p:pic>
      <p:pic>
        <p:nvPicPr>
          <p:cNvPr id="4" name="Picture 4"/>
          <p:cNvPicPr>
            <a:picLocks noChangeAspect="1"/>
          </p:cNvPicPr>
          <p:nvPr/>
        </p:nvPicPr>
        <p:blipFill>
          <a:blip r:embed="rId2"/>
          <a:srcRect/>
          <a:stretch>
            <a:fillRect/>
          </a:stretch>
        </p:blipFill>
        <p:spPr>
          <a:xfrm>
            <a:off x="-1519308" y="515294"/>
            <a:ext cx="4449284" cy="2382046"/>
          </a:xfrm>
          <a:prstGeom prst="rect">
            <a:avLst/>
          </a:prstGeom>
        </p:spPr>
      </p:pic>
      <p:pic>
        <p:nvPicPr>
          <p:cNvPr id="5" name="Picture 5"/>
          <p:cNvPicPr>
            <a:picLocks noChangeAspect="1"/>
          </p:cNvPicPr>
          <p:nvPr/>
        </p:nvPicPr>
        <p:blipFill>
          <a:blip r:embed="rId3">
            <a:alphaModFix amt="99000"/>
          </a:blip>
          <a:srcRect/>
          <a:stretch>
            <a:fillRect/>
          </a:stretch>
        </p:blipFill>
        <p:spPr>
          <a:xfrm>
            <a:off x="6589164" y="2349797"/>
            <a:ext cx="5109672" cy="5587406"/>
          </a:xfrm>
          <a:prstGeom prst="rect">
            <a:avLst/>
          </a:prstGeom>
        </p:spPr>
      </p:pic>
      <p:sp>
        <p:nvSpPr>
          <p:cNvPr id="6" name="TextBox 6"/>
          <p:cNvSpPr txBox="1"/>
          <p:nvPr/>
        </p:nvSpPr>
        <p:spPr>
          <a:xfrm>
            <a:off x="1674974" y="4273141"/>
            <a:ext cx="14938052" cy="1740717"/>
          </a:xfrm>
          <a:prstGeom prst="rect">
            <a:avLst/>
          </a:prstGeom>
        </p:spPr>
        <p:txBody>
          <a:bodyPr lIns="0" tIns="0" rIns="0" bIns="0" rtlCol="0" anchor="t">
            <a:spAutoFit/>
          </a:bodyPr>
          <a:lstStyle/>
          <a:p>
            <a:pPr algn="ctr">
              <a:lnSpc>
                <a:spcPts val="6889"/>
              </a:lnSpc>
            </a:pPr>
            <a:r>
              <a:rPr lang="en-US" sz="5741">
                <a:solidFill>
                  <a:srgbClr val="242423"/>
                </a:solidFill>
                <a:latin typeface="Clear Sans Regular"/>
              </a:rPr>
              <a:t>Whether or not they can learn incrementally on the fly (online versus batch learning)</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471207" y="2224547"/>
            <a:ext cx="1345586" cy="13455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035123" cy="10287000"/>
          </a:xfrm>
          <a:prstGeom prst="rect">
            <a:avLst/>
          </a:prstGeom>
          <a:solidFill>
            <a:srgbClr val="F3F3F3"/>
          </a:solidFill>
        </p:spPr>
      </p:sp>
      <p:sp>
        <p:nvSpPr>
          <p:cNvPr id="3" name="TextBox 3"/>
          <p:cNvSpPr txBox="1"/>
          <p:nvPr/>
        </p:nvSpPr>
        <p:spPr>
          <a:xfrm>
            <a:off x="1028700" y="1019175"/>
            <a:ext cx="5985380" cy="771525"/>
          </a:xfrm>
          <a:prstGeom prst="rect">
            <a:avLst/>
          </a:prstGeom>
        </p:spPr>
        <p:txBody>
          <a:bodyPr lIns="0" tIns="0" rIns="0" bIns="0" rtlCol="0" anchor="t">
            <a:spAutoFit/>
          </a:bodyPr>
          <a:lstStyle/>
          <a:p>
            <a:pPr>
              <a:lnSpc>
                <a:spcPts val="6000"/>
              </a:lnSpc>
            </a:pPr>
            <a:r>
              <a:rPr lang="en-US" sz="5000">
                <a:solidFill>
                  <a:srgbClr val="242423"/>
                </a:solidFill>
                <a:latin typeface="Clear Sans Regular Bold"/>
              </a:rPr>
              <a:t>BATCH LEARNIGN</a:t>
            </a:r>
          </a:p>
        </p:txBody>
      </p:sp>
      <p:sp>
        <p:nvSpPr>
          <p:cNvPr id="4" name="TextBox 4"/>
          <p:cNvSpPr txBox="1"/>
          <p:nvPr/>
        </p:nvSpPr>
        <p:spPr>
          <a:xfrm>
            <a:off x="9144000" y="2349469"/>
            <a:ext cx="8115300" cy="2040890"/>
          </a:xfrm>
          <a:prstGeom prst="rect">
            <a:avLst/>
          </a:prstGeom>
        </p:spPr>
        <p:txBody>
          <a:bodyPr lIns="0" tIns="0" rIns="0" bIns="0" rtlCol="0" anchor="t">
            <a:spAutoFit/>
          </a:bodyPr>
          <a:lstStyle/>
          <a:p>
            <a:pPr marL="626109" lvl="1" indent="-313054" algn="l">
              <a:lnSpc>
                <a:spcPts val="4059"/>
              </a:lnSpc>
              <a:buFont typeface="Arial"/>
              <a:buChar char="•"/>
            </a:pPr>
            <a:r>
              <a:rPr lang="en-US" sz="2899" spc="-28">
                <a:solidFill>
                  <a:srgbClr val="242423"/>
                </a:solidFill>
                <a:latin typeface="Clear Sans Regular"/>
              </a:rPr>
              <a:t>Firstly, the system is trained, and then it is launched into production and runs without learning anymore; it just applies what it has learned.</a:t>
            </a:r>
          </a:p>
        </p:txBody>
      </p:sp>
      <p:sp>
        <p:nvSpPr>
          <p:cNvPr id="5" name="TextBox 5"/>
          <p:cNvSpPr txBox="1"/>
          <p:nvPr/>
        </p:nvSpPr>
        <p:spPr>
          <a:xfrm>
            <a:off x="9144000" y="617855"/>
            <a:ext cx="8115300" cy="1526540"/>
          </a:xfrm>
          <a:prstGeom prst="rect">
            <a:avLst/>
          </a:prstGeom>
        </p:spPr>
        <p:txBody>
          <a:bodyPr lIns="0" tIns="0" rIns="0" bIns="0" rtlCol="0" anchor="t">
            <a:spAutoFit/>
          </a:bodyPr>
          <a:lstStyle/>
          <a:p>
            <a:pPr marL="0" lvl="0" indent="0" algn="l">
              <a:lnSpc>
                <a:spcPts val="4059"/>
              </a:lnSpc>
              <a:spcBef>
                <a:spcPct val="0"/>
              </a:spcBef>
            </a:pPr>
            <a:r>
              <a:rPr lang="en-US" sz="2899" spc="-28">
                <a:solidFill>
                  <a:srgbClr val="242423"/>
                </a:solidFill>
                <a:latin typeface="Clear Sans Regular"/>
              </a:rPr>
              <a:t>In batch learning, the system is incapable of learning incrementally: it must be trained using all the available data</a:t>
            </a:r>
          </a:p>
        </p:txBody>
      </p:sp>
      <p:sp>
        <p:nvSpPr>
          <p:cNvPr id="6" name="TextBox 6"/>
          <p:cNvSpPr txBox="1"/>
          <p:nvPr/>
        </p:nvSpPr>
        <p:spPr>
          <a:xfrm>
            <a:off x="9144000" y="4599909"/>
            <a:ext cx="8115300" cy="2040890"/>
          </a:xfrm>
          <a:prstGeom prst="rect">
            <a:avLst/>
          </a:prstGeom>
        </p:spPr>
        <p:txBody>
          <a:bodyPr lIns="0" tIns="0" rIns="0" bIns="0" rtlCol="0" anchor="t">
            <a:spAutoFit/>
          </a:bodyPr>
          <a:lstStyle/>
          <a:p>
            <a:pPr marL="0" lvl="0" indent="0" algn="l">
              <a:lnSpc>
                <a:spcPts val="4059"/>
              </a:lnSpc>
              <a:spcBef>
                <a:spcPct val="0"/>
              </a:spcBef>
            </a:pPr>
            <a:r>
              <a:rPr lang="en-US" sz="2899" spc="-28">
                <a:solidFill>
                  <a:srgbClr val="242423"/>
                </a:solidFill>
                <a:latin typeface="Clear Sans Regular"/>
              </a:rPr>
              <a:t>To know about new data, people need to train a new version of the system from scratch on the full dataset, then stop the old system and replace it with the new one.</a:t>
            </a:r>
          </a:p>
        </p:txBody>
      </p:sp>
      <p:pic>
        <p:nvPicPr>
          <p:cNvPr id="7" name="Picture 7"/>
          <p:cNvPicPr>
            <a:picLocks noChangeAspect="1"/>
          </p:cNvPicPr>
          <p:nvPr/>
        </p:nvPicPr>
        <p:blipFill>
          <a:blip r:embed="rId2"/>
          <a:srcRect/>
          <a:stretch>
            <a:fillRect/>
          </a:stretch>
        </p:blipFill>
        <p:spPr>
          <a:xfrm>
            <a:off x="1028700" y="4390359"/>
            <a:ext cx="6082860" cy="4867941"/>
          </a:xfrm>
          <a:prstGeom prst="rect">
            <a:avLst/>
          </a:prstGeom>
        </p:spPr>
      </p:pic>
      <p:pic>
        <p:nvPicPr>
          <p:cNvPr id="8" name="Picture 8"/>
          <p:cNvPicPr>
            <a:picLocks noChangeAspect="1"/>
          </p:cNvPicPr>
          <p:nvPr/>
        </p:nvPicPr>
        <p:blipFill>
          <a:blip r:embed="rId3"/>
          <a:srcRect/>
          <a:stretch>
            <a:fillRect/>
          </a:stretch>
        </p:blipFill>
        <p:spPr>
          <a:xfrm rot="1822445">
            <a:off x="5965978" y="8311185"/>
            <a:ext cx="2715278" cy="1894230"/>
          </a:xfrm>
          <a:prstGeom prst="rect">
            <a:avLst/>
          </a:prstGeom>
        </p:spPr>
      </p:pic>
      <p:pic>
        <p:nvPicPr>
          <p:cNvPr id="9" name="Picture 9"/>
          <p:cNvPicPr>
            <a:picLocks noChangeAspect="1"/>
          </p:cNvPicPr>
          <p:nvPr/>
        </p:nvPicPr>
        <p:blipFill>
          <a:blip r:embed="rId4"/>
          <a:srcRect/>
          <a:stretch>
            <a:fillRect/>
          </a:stretch>
        </p:blipFill>
        <p:spPr>
          <a:xfrm rot="-2845698">
            <a:off x="-325263" y="3941630"/>
            <a:ext cx="1890916" cy="1954552"/>
          </a:xfrm>
          <a:prstGeom prst="rect">
            <a:avLst/>
          </a:prstGeom>
        </p:spPr>
      </p:pic>
      <p:sp>
        <p:nvSpPr>
          <p:cNvPr id="10" name="TextBox 10"/>
          <p:cNvSpPr txBox="1"/>
          <p:nvPr/>
        </p:nvSpPr>
        <p:spPr>
          <a:xfrm>
            <a:off x="9144000" y="7067550"/>
            <a:ext cx="8115300" cy="2628900"/>
          </a:xfrm>
          <a:prstGeom prst="rect">
            <a:avLst/>
          </a:prstGeom>
        </p:spPr>
        <p:txBody>
          <a:bodyPr lIns="0" tIns="0" rIns="0" bIns="0" rtlCol="0" anchor="t">
            <a:spAutoFit/>
          </a:bodyPr>
          <a:lstStyle/>
          <a:p>
            <a:pPr>
              <a:lnSpc>
                <a:spcPts val="3480"/>
              </a:lnSpc>
            </a:pPr>
            <a:r>
              <a:rPr lang="en-US" sz="2900">
                <a:solidFill>
                  <a:srgbClr val="242423"/>
                </a:solidFill>
                <a:latin typeface="Clear Sans Regular Bold"/>
              </a:rPr>
              <a:t>Disadvantage: </a:t>
            </a:r>
          </a:p>
          <a:p>
            <a:pPr marL="626111" lvl="1" indent="-313055">
              <a:lnSpc>
                <a:spcPts val="3480"/>
              </a:lnSpc>
              <a:buFont typeface="Arial"/>
              <a:buChar char="•"/>
            </a:pPr>
            <a:r>
              <a:rPr lang="en-US" sz="2900">
                <a:solidFill>
                  <a:srgbClr val="242423"/>
                </a:solidFill>
                <a:latin typeface="Clear Sans Regular"/>
              </a:rPr>
              <a:t>Training using the full set of data take many hour</a:t>
            </a:r>
          </a:p>
          <a:p>
            <a:pPr marL="626111" lvl="1" indent="-313055">
              <a:lnSpc>
                <a:spcPts val="3480"/>
              </a:lnSpc>
              <a:buFont typeface="Arial"/>
              <a:buChar char="•"/>
            </a:pPr>
            <a:r>
              <a:rPr lang="en-US" sz="2900">
                <a:solidFill>
                  <a:srgbClr val="242423"/>
                </a:solidFill>
                <a:latin typeface="Clear Sans Regular"/>
              </a:rPr>
              <a:t>requires a lot of computing resources</a:t>
            </a:r>
          </a:p>
          <a:p>
            <a:pPr marL="626111" lvl="1" indent="-313055">
              <a:lnSpc>
                <a:spcPts val="3480"/>
              </a:lnSpc>
              <a:spcBef>
                <a:spcPct val="0"/>
              </a:spcBef>
              <a:buFont typeface="Arial"/>
              <a:buChar char="•"/>
            </a:pPr>
            <a:r>
              <a:rPr lang="en-US" sz="2900">
                <a:solidFill>
                  <a:srgbClr val="242423"/>
                </a:solidFill>
                <a:latin typeface="Clear Sans Regular"/>
              </a:rPr>
              <a:t>If the amount of data is huge, it may be impossible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090457" y="0"/>
            <a:ext cx="7197543" cy="102870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rot="-1077784">
            <a:off x="11668217" y="4449176"/>
            <a:ext cx="1719326" cy="1992395"/>
          </a:xfrm>
          <a:prstGeom prst="rect">
            <a:avLst/>
          </a:prstGeom>
        </p:spPr>
      </p:pic>
      <p:pic>
        <p:nvPicPr>
          <p:cNvPr id="4" name="Picture 4"/>
          <p:cNvPicPr>
            <a:picLocks noChangeAspect="1"/>
          </p:cNvPicPr>
          <p:nvPr/>
        </p:nvPicPr>
        <p:blipFill>
          <a:blip r:embed="rId3"/>
          <a:srcRect/>
          <a:stretch>
            <a:fillRect/>
          </a:stretch>
        </p:blipFill>
        <p:spPr>
          <a:xfrm rot="-4735767">
            <a:off x="11633570" y="174108"/>
            <a:ext cx="2497452" cy="2602485"/>
          </a:xfrm>
          <a:prstGeom prst="rect">
            <a:avLst/>
          </a:prstGeom>
        </p:spPr>
      </p:pic>
      <p:pic>
        <p:nvPicPr>
          <p:cNvPr id="5" name="Picture 5"/>
          <p:cNvPicPr>
            <a:picLocks noChangeAspect="1"/>
          </p:cNvPicPr>
          <p:nvPr/>
        </p:nvPicPr>
        <p:blipFill>
          <a:blip r:embed="rId4"/>
          <a:srcRect/>
          <a:stretch>
            <a:fillRect/>
          </a:stretch>
        </p:blipFill>
        <p:spPr>
          <a:xfrm rot="-2700000">
            <a:off x="15272084" y="367631"/>
            <a:ext cx="2472059" cy="2146073"/>
          </a:xfrm>
          <a:prstGeom prst="rect">
            <a:avLst/>
          </a:prstGeom>
        </p:spPr>
      </p:pic>
      <p:pic>
        <p:nvPicPr>
          <p:cNvPr id="6" name="Picture 6"/>
          <p:cNvPicPr>
            <a:picLocks noChangeAspect="1"/>
          </p:cNvPicPr>
          <p:nvPr/>
        </p:nvPicPr>
        <p:blipFill>
          <a:blip r:embed="rId5"/>
          <a:srcRect/>
          <a:stretch>
            <a:fillRect/>
          </a:stretch>
        </p:blipFill>
        <p:spPr>
          <a:xfrm>
            <a:off x="15450475" y="6833350"/>
            <a:ext cx="2575445" cy="2816239"/>
          </a:xfrm>
          <a:prstGeom prst="rect">
            <a:avLst/>
          </a:prstGeom>
        </p:spPr>
      </p:pic>
      <p:pic>
        <p:nvPicPr>
          <p:cNvPr id="7" name="Picture 7"/>
          <p:cNvPicPr>
            <a:picLocks noChangeAspect="1"/>
          </p:cNvPicPr>
          <p:nvPr/>
        </p:nvPicPr>
        <p:blipFill>
          <a:blip r:embed="rId6"/>
          <a:srcRect/>
          <a:stretch>
            <a:fillRect/>
          </a:stretch>
        </p:blipFill>
        <p:spPr>
          <a:xfrm rot="-515357">
            <a:off x="11363263" y="7361319"/>
            <a:ext cx="3356080" cy="2341265"/>
          </a:xfrm>
          <a:prstGeom prst="rect">
            <a:avLst/>
          </a:prstGeom>
        </p:spPr>
      </p:pic>
      <p:pic>
        <p:nvPicPr>
          <p:cNvPr id="8" name="Picture 8"/>
          <p:cNvPicPr>
            <a:picLocks noChangeAspect="1"/>
          </p:cNvPicPr>
          <p:nvPr/>
        </p:nvPicPr>
        <p:blipFill>
          <a:blip r:embed="rId7"/>
          <a:srcRect l="12520" r="12520"/>
          <a:stretch>
            <a:fillRect/>
          </a:stretch>
        </p:blipFill>
        <p:spPr>
          <a:xfrm>
            <a:off x="12179387" y="1755048"/>
            <a:ext cx="5079913" cy="6776904"/>
          </a:xfrm>
          <a:prstGeom prst="rect">
            <a:avLst/>
          </a:prstGeom>
        </p:spPr>
      </p:pic>
      <p:pic>
        <p:nvPicPr>
          <p:cNvPr id="9" name="Picture 9"/>
          <p:cNvPicPr>
            <a:picLocks noChangeAspect="1"/>
          </p:cNvPicPr>
          <p:nvPr/>
        </p:nvPicPr>
        <p:blipFill>
          <a:blip r:embed="rId8"/>
          <a:srcRect/>
          <a:stretch>
            <a:fillRect/>
          </a:stretch>
        </p:blipFill>
        <p:spPr>
          <a:xfrm rot="-664290">
            <a:off x="16180584" y="3160799"/>
            <a:ext cx="2974542" cy="2143625"/>
          </a:xfrm>
          <a:prstGeom prst="rect">
            <a:avLst/>
          </a:prstGeom>
        </p:spPr>
      </p:pic>
      <p:sp>
        <p:nvSpPr>
          <p:cNvPr id="10" name="TextBox 10"/>
          <p:cNvSpPr txBox="1"/>
          <p:nvPr/>
        </p:nvSpPr>
        <p:spPr>
          <a:xfrm>
            <a:off x="838550" y="712631"/>
            <a:ext cx="8305450" cy="762720"/>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ONLINE LEARNING</a:t>
            </a:r>
          </a:p>
        </p:txBody>
      </p:sp>
      <p:sp>
        <p:nvSpPr>
          <p:cNvPr id="11" name="TextBox 11"/>
          <p:cNvSpPr txBox="1"/>
          <p:nvPr/>
        </p:nvSpPr>
        <p:spPr>
          <a:xfrm>
            <a:off x="838550" y="2103296"/>
            <a:ext cx="8305450" cy="1526540"/>
          </a:xfrm>
          <a:prstGeom prst="rect">
            <a:avLst/>
          </a:prstGeom>
        </p:spPr>
        <p:txBody>
          <a:bodyPr lIns="0" tIns="0" rIns="0" bIns="0" rtlCol="0" anchor="t">
            <a:spAutoFit/>
          </a:bodyPr>
          <a:lstStyle/>
          <a:p>
            <a:pPr>
              <a:lnSpc>
                <a:spcPts val="4059"/>
              </a:lnSpc>
              <a:spcBef>
                <a:spcPct val="0"/>
              </a:spcBef>
            </a:pPr>
            <a:r>
              <a:rPr lang="en-US" sz="2899" spc="-28">
                <a:solidFill>
                  <a:srgbClr val="242423"/>
                </a:solidFill>
                <a:latin typeface="Clear Sans Regular"/>
              </a:rPr>
              <a:t>In online learning, you train the system incrementally by feeding it data instances sequentially, either individually or in small groups</a:t>
            </a:r>
          </a:p>
        </p:txBody>
      </p:sp>
      <p:sp>
        <p:nvSpPr>
          <p:cNvPr id="12" name="TextBox 12"/>
          <p:cNvSpPr txBox="1"/>
          <p:nvPr/>
        </p:nvSpPr>
        <p:spPr>
          <a:xfrm>
            <a:off x="838550" y="3909231"/>
            <a:ext cx="8305450" cy="4098290"/>
          </a:xfrm>
          <a:prstGeom prst="rect">
            <a:avLst/>
          </a:prstGeom>
        </p:spPr>
        <p:txBody>
          <a:bodyPr lIns="0" tIns="0" rIns="0" bIns="0" rtlCol="0" anchor="t">
            <a:spAutoFit/>
          </a:bodyPr>
          <a:lstStyle/>
          <a:p>
            <a:pPr>
              <a:lnSpc>
                <a:spcPts val="4059"/>
              </a:lnSpc>
            </a:pPr>
            <a:r>
              <a:rPr lang="en-US" sz="2899" spc="-28">
                <a:solidFill>
                  <a:srgbClr val="242423"/>
                </a:solidFill>
                <a:latin typeface="Clear Sans Regular Bold"/>
              </a:rPr>
              <a:t>Advangtage:</a:t>
            </a:r>
            <a:r>
              <a:rPr lang="en-US" sz="2899" spc="-28">
                <a:solidFill>
                  <a:srgbClr val="242423"/>
                </a:solidFill>
                <a:latin typeface="Clear Sans Regular"/>
              </a:rPr>
              <a:t> </a:t>
            </a:r>
          </a:p>
          <a:p>
            <a:pPr marL="626109" lvl="1" indent="-313054">
              <a:lnSpc>
                <a:spcPts val="4059"/>
              </a:lnSpc>
              <a:buFont typeface="Arial"/>
              <a:buChar char="•"/>
            </a:pPr>
            <a:r>
              <a:rPr lang="en-US" sz="2899" spc="-28">
                <a:solidFill>
                  <a:srgbClr val="242423"/>
                </a:solidFill>
                <a:latin typeface="Clear Sans Regular"/>
              </a:rPr>
              <a:t>fast and cheap</a:t>
            </a:r>
          </a:p>
          <a:p>
            <a:pPr marL="626109" lvl="1" indent="-313054">
              <a:lnSpc>
                <a:spcPts val="4059"/>
              </a:lnSpc>
              <a:buFont typeface="Arial"/>
              <a:buChar char="•"/>
            </a:pPr>
            <a:r>
              <a:rPr lang="en-US" sz="2899" spc="-28">
                <a:solidFill>
                  <a:srgbClr val="242423"/>
                </a:solidFill>
                <a:latin typeface="Clear Sans Regular"/>
              </a:rPr>
              <a:t>learn about new data on the fly </a:t>
            </a:r>
          </a:p>
          <a:p>
            <a:pPr marL="626109" lvl="1" indent="-313054">
              <a:lnSpc>
                <a:spcPts val="4059"/>
              </a:lnSpc>
              <a:buFont typeface="Arial"/>
              <a:buChar char="•"/>
            </a:pPr>
            <a:r>
              <a:rPr lang="en-US" sz="2899" spc="-28">
                <a:solidFill>
                  <a:srgbClr val="242423"/>
                </a:solidFill>
                <a:latin typeface="Clear Sans Regular"/>
              </a:rPr>
              <a:t>can save a huge amount of space (discard new data instances which has learned if does not need them anymore.</a:t>
            </a:r>
          </a:p>
          <a:p>
            <a:pPr marL="626109" lvl="1" indent="-313054">
              <a:lnSpc>
                <a:spcPts val="4059"/>
              </a:lnSpc>
              <a:buFont typeface="Arial"/>
              <a:buChar char="•"/>
            </a:pPr>
            <a:r>
              <a:rPr lang="en-US" sz="2899" spc="-28">
                <a:solidFill>
                  <a:srgbClr val="242423"/>
                </a:solidFill>
                <a:latin typeface="Clear Sans Regular"/>
              </a:rPr>
              <a:t>can save a huge amount of space.</a:t>
            </a:r>
          </a:p>
          <a:p>
            <a:pPr marL="626109" lvl="1" indent="-313054">
              <a:lnSpc>
                <a:spcPts val="4059"/>
              </a:lnSpc>
              <a:spcBef>
                <a:spcPct val="0"/>
              </a:spcBef>
              <a:buFont typeface="Arial"/>
              <a:buChar char="•"/>
            </a:pPr>
            <a:r>
              <a:rPr lang="en-US" sz="2899" spc="-28">
                <a:solidFill>
                  <a:srgbClr val="242423"/>
                </a:solidFill>
                <a:latin typeface="Clear Sans Regular"/>
              </a:rPr>
              <a:t>train systems on huge datasets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090457" y="0"/>
            <a:ext cx="7197543" cy="102870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rot="-1077784">
            <a:off x="11668217" y="4449176"/>
            <a:ext cx="1719326" cy="1992395"/>
          </a:xfrm>
          <a:prstGeom prst="rect">
            <a:avLst/>
          </a:prstGeom>
        </p:spPr>
      </p:pic>
      <p:pic>
        <p:nvPicPr>
          <p:cNvPr id="4" name="Picture 4"/>
          <p:cNvPicPr>
            <a:picLocks noChangeAspect="1"/>
          </p:cNvPicPr>
          <p:nvPr/>
        </p:nvPicPr>
        <p:blipFill>
          <a:blip r:embed="rId3"/>
          <a:srcRect/>
          <a:stretch>
            <a:fillRect/>
          </a:stretch>
        </p:blipFill>
        <p:spPr>
          <a:xfrm rot="-4735767">
            <a:off x="11633570" y="174108"/>
            <a:ext cx="2497452" cy="2602485"/>
          </a:xfrm>
          <a:prstGeom prst="rect">
            <a:avLst/>
          </a:prstGeom>
        </p:spPr>
      </p:pic>
      <p:pic>
        <p:nvPicPr>
          <p:cNvPr id="5" name="Picture 5"/>
          <p:cNvPicPr>
            <a:picLocks noChangeAspect="1"/>
          </p:cNvPicPr>
          <p:nvPr/>
        </p:nvPicPr>
        <p:blipFill>
          <a:blip r:embed="rId4"/>
          <a:srcRect/>
          <a:stretch>
            <a:fillRect/>
          </a:stretch>
        </p:blipFill>
        <p:spPr>
          <a:xfrm rot="-2700000">
            <a:off x="15272084" y="367631"/>
            <a:ext cx="2472059" cy="2146073"/>
          </a:xfrm>
          <a:prstGeom prst="rect">
            <a:avLst/>
          </a:prstGeom>
        </p:spPr>
      </p:pic>
      <p:pic>
        <p:nvPicPr>
          <p:cNvPr id="6" name="Picture 6"/>
          <p:cNvPicPr>
            <a:picLocks noChangeAspect="1"/>
          </p:cNvPicPr>
          <p:nvPr/>
        </p:nvPicPr>
        <p:blipFill>
          <a:blip r:embed="rId5"/>
          <a:srcRect/>
          <a:stretch>
            <a:fillRect/>
          </a:stretch>
        </p:blipFill>
        <p:spPr>
          <a:xfrm>
            <a:off x="15450475" y="6833350"/>
            <a:ext cx="2575445" cy="2816239"/>
          </a:xfrm>
          <a:prstGeom prst="rect">
            <a:avLst/>
          </a:prstGeom>
        </p:spPr>
      </p:pic>
      <p:pic>
        <p:nvPicPr>
          <p:cNvPr id="7" name="Picture 7"/>
          <p:cNvPicPr>
            <a:picLocks noChangeAspect="1"/>
          </p:cNvPicPr>
          <p:nvPr/>
        </p:nvPicPr>
        <p:blipFill>
          <a:blip r:embed="rId6"/>
          <a:srcRect/>
          <a:stretch>
            <a:fillRect/>
          </a:stretch>
        </p:blipFill>
        <p:spPr>
          <a:xfrm rot="-515357">
            <a:off x="11363263" y="7361319"/>
            <a:ext cx="3356080" cy="2341265"/>
          </a:xfrm>
          <a:prstGeom prst="rect">
            <a:avLst/>
          </a:prstGeom>
        </p:spPr>
      </p:pic>
      <p:pic>
        <p:nvPicPr>
          <p:cNvPr id="8" name="Picture 8"/>
          <p:cNvPicPr>
            <a:picLocks noChangeAspect="1"/>
          </p:cNvPicPr>
          <p:nvPr/>
        </p:nvPicPr>
        <p:blipFill>
          <a:blip r:embed="rId7"/>
          <a:srcRect l="12520" r="12520"/>
          <a:stretch>
            <a:fillRect/>
          </a:stretch>
        </p:blipFill>
        <p:spPr>
          <a:xfrm>
            <a:off x="12179387" y="1755048"/>
            <a:ext cx="5079913" cy="6776904"/>
          </a:xfrm>
          <a:prstGeom prst="rect">
            <a:avLst/>
          </a:prstGeom>
        </p:spPr>
      </p:pic>
      <p:pic>
        <p:nvPicPr>
          <p:cNvPr id="9" name="Picture 9"/>
          <p:cNvPicPr>
            <a:picLocks noChangeAspect="1"/>
          </p:cNvPicPr>
          <p:nvPr/>
        </p:nvPicPr>
        <p:blipFill>
          <a:blip r:embed="rId8"/>
          <a:srcRect/>
          <a:stretch>
            <a:fillRect/>
          </a:stretch>
        </p:blipFill>
        <p:spPr>
          <a:xfrm rot="-664290">
            <a:off x="16180584" y="3160799"/>
            <a:ext cx="2974542" cy="2143625"/>
          </a:xfrm>
          <a:prstGeom prst="rect">
            <a:avLst/>
          </a:prstGeom>
        </p:spPr>
      </p:pic>
      <p:sp>
        <p:nvSpPr>
          <p:cNvPr id="10" name="TextBox 10"/>
          <p:cNvSpPr txBox="1"/>
          <p:nvPr/>
        </p:nvSpPr>
        <p:spPr>
          <a:xfrm>
            <a:off x="838550" y="712631"/>
            <a:ext cx="8305450" cy="762720"/>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ONLINE LEARNING</a:t>
            </a:r>
          </a:p>
        </p:txBody>
      </p:sp>
      <p:sp>
        <p:nvSpPr>
          <p:cNvPr id="11" name="TextBox 11"/>
          <p:cNvSpPr txBox="1"/>
          <p:nvPr/>
        </p:nvSpPr>
        <p:spPr>
          <a:xfrm>
            <a:off x="838550" y="2132353"/>
            <a:ext cx="8305450" cy="2846070"/>
          </a:xfrm>
          <a:prstGeom prst="rect">
            <a:avLst/>
          </a:prstGeom>
        </p:spPr>
        <p:txBody>
          <a:bodyPr lIns="0" tIns="0" rIns="0" bIns="0" rtlCol="0" anchor="t">
            <a:spAutoFit/>
          </a:bodyPr>
          <a:lstStyle/>
          <a:p>
            <a:pPr>
              <a:lnSpc>
                <a:spcPts val="3779"/>
              </a:lnSpc>
            </a:pPr>
            <a:r>
              <a:rPr lang="en-US" sz="2700">
                <a:solidFill>
                  <a:srgbClr val="242423"/>
                </a:solidFill>
                <a:latin typeface="Noto Sans Bold"/>
              </a:rPr>
              <a:t>Learning Rate: </a:t>
            </a:r>
          </a:p>
          <a:p>
            <a:pPr marL="582930" lvl="1" indent="-291465">
              <a:lnSpc>
                <a:spcPts val="3779"/>
              </a:lnSpc>
              <a:buFont typeface="Arial"/>
              <a:buChar char="•"/>
            </a:pPr>
            <a:r>
              <a:rPr lang="en-US" sz="2700">
                <a:solidFill>
                  <a:srgbClr val="242423"/>
                </a:solidFill>
                <a:latin typeface="Noto Sans Bold"/>
              </a:rPr>
              <a:t>Hight: </a:t>
            </a:r>
            <a:r>
              <a:rPr lang="en-US" sz="2700">
                <a:solidFill>
                  <a:srgbClr val="242423"/>
                </a:solidFill>
                <a:latin typeface="Noto Sans"/>
              </a:rPr>
              <a:t>rapidly adapt to new data but quickly forget the old data</a:t>
            </a:r>
          </a:p>
          <a:p>
            <a:pPr marL="582930" lvl="1" indent="-291465">
              <a:lnSpc>
                <a:spcPts val="3779"/>
              </a:lnSpc>
              <a:buFont typeface="Arial"/>
              <a:buChar char="•"/>
            </a:pPr>
            <a:r>
              <a:rPr lang="en-US" sz="2700">
                <a:solidFill>
                  <a:srgbClr val="242423"/>
                </a:solidFill>
                <a:latin typeface="Noto Sans Bold"/>
              </a:rPr>
              <a:t>Slow: </a:t>
            </a:r>
            <a:r>
              <a:rPr lang="en-US" sz="2700">
                <a:solidFill>
                  <a:srgbClr val="242423"/>
                </a:solidFill>
                <a:latin typeface="Noto Sans"/>
              </a:rPr>
              <a:t>earn more slowly but less sensitive to noise in the new data or to sequences of nonrepresentative data points</a:t>
            </a:r>
          </a:p>
        </p:txBody>
      </p:sp>
      <p:sp>
        <p:nvSpPr>
          <p:cNvPr id="12" name="TextBox 12"/>
          <p:cNvSpPr txBox="1"/>
          <p:nvPr/>
        </p:nvSpPr>
        <p:spPr>
          <a:xfrm>
            <a:off x="838550" y="5418357"/>
            <a:ext cx="8305450" cy="1012190"/>
          </a:xfrm>
          <a:prstGeom prst="rect">
            <a:avLst/>
          </a:prstGeom>
        </p:spPr>
        <p:txBody>
          <a:bodyPr lIns="0" tIns="0" rIns="0" bIns="0" rtlCol="0" anchor="t">
            <a:spAutoFit/>
          </a:bodyPr>
          <a:lstStyle/>
          <a:p>
            <a:pPr>
              <a:lnSpc>
                <a:spcPts val="4060"/>
              </a:lnSpc>
            </a:pPr>
            <a:r>
              <a:rPr lang="en-US" sz="2900">
                <a:solidFill>
                  <a:srgbClr val="242423"/>
                </a:solidFill>
                <a:latin typeface="Noto Sans Bold"/>
              </a:rPr>
              <a:t>Disadvantage:</a:t>
            </a:r>
            <a:r>
              <a:rPr lang="en-US" sz="2900">
                <a:solidFill>
                  <a:srgbClr val="242423"/>
                </a:solidFill>
                <a:latin typeface="Noto Sans"/>
              </a:rPr>
              <a:t> if bad data is fed to the system, the system’s performance will gradually decline</a:t>
            </a:r>
          </a:p>
        </p:txBody>
      </p:sp>
      <p:sp>
        <p:nvSpPr>
          <p:cNvPr id="13" name="TextBox 13"/>
          <p:cNvSpPr txBox="1"/>
          <p:nvPr/>
        </p:nvSpPr>
        <p:spPr>
          <a:xfrm>
            <a:off x="838550" y="7384831"/>
            <a:ext cx="8305450" cy="2555240"/>
          </a:xfrm>
          <a:prstGeom prst="rect">
            <a:avLst/>
          </a:prstGeom>
        </p:spPr>
        <p:txBody>
          <a:bodyPr lIns="0" tIns="0" rIns="0" bIns="0" rtlCol="0" anchor="t">
            <a:spAutoFit/>
          </a:bodyPr>
          <a:lstStyle/>
          <a:p>
            <a:pPr>
              <a:lnSpc>
                <a:spcPts val="4060"/>
              </a:lnSpc>
            </a:pPr>
            <a:r>
              <a:rPr lang="en-US" sz="2900">
                <a:solidFill>
                  <a:srgbClr val="242423"/>
                </a:solidFill>
                <a:latin typeface="Noto Sans Bold"/>
              </a:rPr>
              <a:t>Solution: </a:t>
            </a:r>
          </a:p>
          <a:p>
            <a:pPr marL="626111" lvl="1" indent="-313055">
              <a:lnSpc>
                <a:spcPts val="4060"/>
              </a:lnSpc>
              <a:buFont typeface="Arial"/>
              <a:buChar char="•"/>
            </a:pPr>
            <a:r>
              <a:rPr lang="en-US" sz="2900">
                <a:solidFill>
                  <a:srgbClr val="242423"/>
                </a:solidFill>
                <a:latin typeface="Noto Sans"/>
              </a:rPr>
              <a:t>need to monitor your system closely and promptly switch learning off</a:t>
            </a:r>
          </a:p>
          <a:p>
            <a:pPr marL="626111" lvl="1" indent="-313055">
              <a:lnSpc>
                <a:spcPts val="4060"/>
              </a:lnSpc>
              <a:buFont typeface="Arial"/>
              <a:buChar char="•"/>
            </a:pPr>
            <a:r>
              <a:rPr lang="en-US" sz="2900">
                <a:solidFill>
                  <a:srgbClr val="242423"/>
                </a:solidFill>
                <a:latin typeface="Noto Sans"/>
              </a:rPr>
              <a:t>monitor the input data and react to abnormal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a:off x="15365687" y="7601376"/>
            <a:ext cx="4449284" cy="2382046"/>
          </a:xfrm>
          <a:prstGeom prst="rect">
            <a:avLst/>
          </a:prstGeom>
        </p:spPr>
      </p:pic>
      <p:pic>
        <p:nvPicPr>
          <p:cNvPr id="4" name="Picture 4"/>
          <p:cNvPicPr>
            <a:picLocks noChangeAspect="1"/>
          </p:cNvPicPr>
          <p:nvPr/>
        </p:nvPicPr>
        <p:blipFill>
          <a:blip r:embed="rId2"/>
          <a:srcRect/>
          <a:stretch>
            <a:fillRect/>
          </a:stretch>
        </p:blipFill>
        <p:spPr>
          <a:xfrm>
            <a:off x="-1519308" y="515294"/>
            <a:ext cx="4449284" cy="2382046"/>
          </a:xfrm>
          <a:prstGeom prst="rect">
            <a:avLst/>
          </a:prstGeom>
        </p:spPr>
      </p:pic>
      <p:pic>
        <p:nvPicPr>
          <p:cNvPr id="5" name="Picture 5"/>
          <p:cNvPicPr>
            <a:picLocks noChangeAspect="1"/>
          </p:cNvPicPr>
          <p:nvPr/>
        </p:nvPicPr>
        <p:blipFill>
          <a:blip r:embed="rId3">
            <a:alphaModFix amt="99000"/>
          </a:blip>
          <a:srcRect/>
          <a:stretch>
            <a:fillRect/>
          </a:stretch>
        </p:blipFill>
        <p:spPr>
          <a:xfrm>
            <a:off x="6589164" y="2349797"/>
            <a:ext cx="5109672" cy="5587406"/>
          </a:xfrm>
          <a:prstGeom prst="rect">
            <a:avLst/>
          </a:prstGeom>
        </p:spPr>
      </p:pic>
      <p:sp>
        <p:nvSpPr>
          <p:cNvPr id="6" name="TextBox 6"/>
          <p:cNvSpPr txBox="1"/>
          <p:nvPr/>
        </p:nvSpPr>
        <p:spPr>
          <a:xfrm>
            <a:off x="1674974" y="4243388"/>
            <a:ext cx="14938052" cy="1800225"/>
          </a:xfrm>
          <a:prstGeom prst="rect">
            <a:avLst/>
          </a:prstGeom>
        </p:spPr>
        <p:txBody>
          <a:bodyPr lIns="0" tIns="0" rIns="0" bIns="0" rtlCol="0" anchor="t">
            <a:spAutoFit/>
          </a:bodyPr>
          <a:lstStyle/>
          <a:p>
            <a:pPr algn="ctr">
              <a:lnSpc>
                <a:spcPts val="4729"/>
              </a:lnSpc>
            </a:pPr>
            <a:r>
              <a:rPr lang="en-US" sz="3941">
                <a:solidFill>
                  <a:srgbClr val="242423"/>
                </a:solidFill>
                <a:latin typeface="Clear Sans Regular"/>
              </a:rPr>
              <a:t>Whether they work by simply comparing new data points to known data points, or instead by detecting patterns in the training data and building a predictive model, much like scientists do</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447327" y="2349797"/>
            <a:ext cx="1393346" cy="13933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144839" cy="10287000"/>
          </a:xfrm>
          <a:prstGeom prst="rect">
            <a:avLst/>
          </a:prstGeom>
          <a:solidFill>
            <a:srgbClr val="F3F3F3"/>
          </a:solidFill>
        </p:spPr>
      </p:sp>
      <p:grpSp>
        <p:nvGrpSpPr>
          <p:cNvPr id="3" name="Group 3"/>
          <p:cNvGrpSpPr/>
          <p:nvPr/>
        </p:nvGrpSpPr>
        <p:grpSpPr>
          <a:xfrm>
            <a:off x="6220238" y="877245"/>
            <a:ext cx="9226451" cy="2139000"/>
            <a:chOff x="0" y="0"/>
            <a:chExt cx="12301934" cy="2852000"/>
          </a:xfrm>
        </p:grpSpPr>
        <p:sp>
          <p:nvSpPr>
            <p:cNvPr id="4" name="TextBox 4"/>
            <p:cNvSpPr txBox="1"/>
            <p:nvPr/>
          </p:nvSpPr>
          <p:spPr>
            <a:xfrm>
              <a:off x="0" y="134095"/>
              <a:ext cx="12301934" cy="1287312"/>
            </a:xfrm>
            <a:prstGeom prst="rect">
              <a:avLst/>
            </a:prstGeom>
          </p:spPr>
          <p:txBody>
            <a:bodyPr lIns="0" tIns="0" rIns="0" bIns="0" rtlCol="0" anchor="t">
              <a:spAutoFit/>
            </a:bodyPr>
            <a:lstStyle/>
            <a:p>
              <a:pPr>
                <a:lnSpc>
                  <a:spcPts val="7708"/>
                </a:lnSpc>
              </a:pPr>
              <a:r>
                <a:rPr lang="en-US" sz="6424">
                  <a:solidFill>
                    <a:srgbClr val="242423"/>
                  </a:solidFill>
                  <a:latin typeface="Clear Sans Regular"/>
                </a:rPr>
                <a:t>Instance-based learning</a:t>
              </a:r>
            </a:p>
          </p:txBody>
        </p:sp>
        <p:sp>
          <p:nvSpPr>
            <p:cNvPr id="5" name="TextBox 5"/>
            <p:cNvSpPr txBox="1"/>
            <p:nvPr/>
          </p:nvSpPr>
          <p:spPr>
            <a:xfrm>
              <a:off x="0" y="2627288"/>
              <a:ext cx="11111495" cy="475057"/>
            </a:xfrm>
            <a:prstGeom prst="rect">
              <a:avLst/>
            </a:prstGeom>
          </p:spPr>
          <p:txBody>
            <a:bodyPr lIns="0" tIns="0" rIns="0" bIns="0" rtlCol="0" anchor="t">
              <a:spAutoFit/>
            </a:bodyPr>
            <a:lstStyle/>
            <a:p>
              <a:pPr>
                <a:lnSpc>
                  <a:spcPts val="3028"/>
                </a:lnSpc>
                <a:spcBef>
                  <a:spcPct val="0"/>
                </a:spcBef>
              </a:pPr>
              <a:endParaRPr/>
            </a:p>
          </p:txBody>
        </p:sp>
      </p:grpSp>
      <p:pic>
        <p:nvPicPr>
          <p:cNvPr id="6" name="Picture 6"/>
          <p:cNvPicPr>
            <a:picLocks noChangeAspect="1"/>
          </p:cNvPicPr>
          <p:nvPr/>
        </p:nvPicPr>
        <p:blipFill>
          <a:blip r:embed="rId2"/>
          <a:srcRect l="9372" t="13349"/>
          <a:stretch>
            <a:fillRect/>
          </a:stretch>
        </p:blipFill>
        <p:spPr>
          <a:xfrm>
            <a:off x="-4294544" y="1946745"/>
            <a:ext cx="10017858" cy="6393509"/>
          </a:xfrm>
          <a:prstGeom prst="rect">
            <a:avLst/>
          </a:prstGeom>
        </p:spPr>
      </p:pic>
      <p:pic>
        <p:nvPicPr>
          <p:cNvPr id="7" name="Picture 7"/>
          <p:cNvPicPr>
            <a:picLocks noChangeAspect="1"/>
          </p:cNvPicPr>
          <p:nvPr/>
        </p:nvPicPr>
        <p:blipFill>
          <a:blip r:embed="rId3"/>
          <a:srcRect/>
          <a:stretch>
            <a:fillRect/>
          </a:stretch>
        </p:blipFill>
        <p:spPr>
          <a:xfrm rot="-2331722">
            <a:off x="881004" y="318899"/>
            <a:ext cx="1803914" cy="1864622"/>
          </a:xfrm>
          <a:prstGeom prst="rect">
            <a:avLst/>
          </a:prstGeom>
        </p:spPr>
      </p:pic>
      <p:pic>
        <p:nvPicPr>
          <p:cNvPr id="8" name="Picture 8"/>
          <p:cNvPicPr>
            <a:picLocks noChangeAspect="1"/>
          </p:cNvPicPr>
          <p:nvPr/>
        </p:nvPicPr>
        <p:blipFill>
          <a:blip r:embed="rId4"/>
          <a:srcRect/>
          <a:stretch>
            <a:fillRect/>
          </a:stretch>
        </p:blipFill>
        <p:spPr>
          <a:xfrm rot="2002350">
            <a:off x="-420759" y="7885604"/>
            <a:ext cx="3339765" cy="2329883"/>
          </a:xfrm>
          <a:prstGeom prst="rect">
            <a:avLst/>
          </a:prstGeom>
        </p:spPr>
      </p:pic>
      <p:sp>
        <p:nvSpPr>
          <p:cNvPr id="9" name="TextBox 9"/>
          <p:cNvSpPr txBox="1"/>
          <p:nvPr/>
        </p:nvSpPr>
        <p:spPr>
          <a:xfrm>
            <a:off x="6220238" y="2476418"/>
            <a:ext cx="11042402" cy="1780540"/>
          </a:xfrm>
          <a:prstGeom prst="rect">
            <a:avLst/>
          </a:prstGeom>
        </p:spPr>
        <p:txBody>
          <a:bodyPr lIns="0" tIns="0" rIns="0" bIns="0" rtlCol="0" anchor="t">
            <a:spAutoFit/>
          </a:bodyPr>
          <a:lstStyle/>
          <a:p>
            <a:pPr>
              <a:lnSpc>
                <a:spcPts val="4759"/>
              </a:lnSpc>
            </a:pPr>
            <a:r>
              <a:rPr lang="en-US" sz="3399">
                <a:solidFill>
                  <a:srgbClr val="242423"/>
                </a:solidFill>
                <a:latin typeface="Clear Sans Regular"/>
              </a:rPr>
              <a:t>The system learns the examples by heart, then generalizes to new cases by using a similarity measure to compare them to the learned examples.</a:t>
            </a:r>
          </a:p>
        </p:txBody>
      </p:sp>
      <p:sp>
        <p:nvSpPr>
          <p:cNvPr id="10" name="TextBox 10"/>
          <p:cNvSpPr txBox="1"/>
          <p:nvPr/>
        </p:nvSpPr>
        <p:spPr>
          <a:xfrm>
            <a:off x="6220238" y="5563939"/>
            <a:ext cx="9961717" cy="1084707"/>
          </a:xfrm>
          <a:prstGeom prst="rect">
            <a:avLst/>
          </a:prstGeom>
        </p:spPr>
        <p:txBody>
          <a:bodyPr lIns="0" tIns="0" rIns="0" bIns="0" rtlCol="0" anchor="t">
            <a:spAutoFit/>
          </a:bodyPr>
          <a:lstStyle/>
          <a:p>
            <a:pPr>
              <a:lnSpc>
                <a:spcPts val="8987"/>
              </a:lnSpc>
            </a:pPr>
            <a:r>
              <a:rPr lang="en-US" sz="6419">
                <a:solidFill>
                  <a:srgbClr val="242423"/>
                </a:solidFill>
                <a:latin typeface="Clear Sans Regular"/>
              </a:rPr>
              <a:t>MODEL-BASED LEARNING</a:t>
            </a:r>
          </a:p>
        </p:txBody>
      </p:sp>
      <p:sp>
        <p:nvSpPr>
          <p:cNvPr id="11" name="TextBox 11"/>
          <p:cNvSpPr txBox="1"/>
          <p:nvPr/>
        </p:nvSpPr>
        <p:spPr>
          <a:xfrm>
            <a:off x="6220238" y="7135068"/>
            <a:ext cx="11039062" cy="1780540"/>
          </a:xfrm>
          <a:prstGeom prst="rect">
            <a:avLst/>
          </a:prstGeom>
        </p:spPr>
        <p:txBody>
          <a:bodyPr lIns="0" tIns="0" rIns="0" bIns="0" rtlCol="0" anchor="t">
            <a:spAutoFit/>
          </a:bodyPr>
          <a:lstStyle/>
          <a:p>
            <a:pPr marL="0" lvl="0" indent="0" algn="l">
              <a:lnSpc>
                <a:spcPts val="4759"/>
              </a:lnSpc>
              <a:spcBef>
                <a:spcPct val="0"/>
              </a:spcBef>
            </a:pPr>
            <a:r>
              <a:rPr lang="en-US" sz="3399" spc="-33">
                <a:solidFill>
                  <a:srgbClr val="242423"/>
                </a:solidFill>
                <a:latin typeface="Clear Sans Regular"/>
              </a:rPr>
              <a:t>Another way to generalize from a set of examples is to build a model of these exam‐ ples and then use that model to make predictions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sp>
        <p:nvSpPr>
          <p:cNvPr id="3" name="AutoShape 3"/>
          <p:cNvSpPr/>
          <p:nvPr/>
        </p:nvSpPr>
        <p:spPr>
          <a:xfrm>
            <a:off x="-284897" y="5021856"/>
            <a:ext cx="19062510" cy="4236444"/>
          </a:xfrm>
          <a:prstGeom prst="rect">
            <a:avLst/>
          </a:prstGeom>
          <a:solidFill>
            <a:srgbClr val="FFFFFF"/>
          </a:solidFill>
        </p:spPr>
      </p:sp>
      <p:pic>
        <p:nvPicPr>
          <p:cNvPr id="4" name="Picture 4"/>
          <p:cNvPicPr>
            <a:picLocks noChangeAspect="1"/>
          </p:cNvPicPr>
          <p:nvPr/>
        </p:nvPicPr>
        <p:blipFill>
          <a:blip r:embed="rId3"/>
          <a:srcRect/>
          <a:stretch>
            <a:fillRect/>
          </a:stretch>
        </p:blipFill>
        <p:spPr>
          <a:xfrm>
            <a:off x="11644793" y="5214461"/>
            <a:ext cx="3474793" cy="3799672"/>
          </a:xfrm>
          <a:prstGeom prst="rect">
            <a:avLst/>
          </a:prstGeom>
        </p:spPr>
      </p:pic>
      <p:pic>
        <p:nvPicPr>
          <p:cNvPr id="5" name="Picture 5"/>
          <p:cNvPicPr>
            <a:picLocks noChangeAspect="1"/>
          </p:cNvPicPr>
          <p:nvPr/>
        </p:nvPicPr>
        <p:blipFill>
          <a:blip r:embed="rId4"/>
          <a:srcRect/>
          <a:stretch>
            <a:fillRect/>
          </a:stretch>
        </p:blipFill>
        <p:spPr>
          <a:xfrm rot="-351941">
            <a:off x="15522423" y="7258029"/>
            <a:ext cx="1959505" cy="2270721"/>
          </a:xfrm>
          <a:prstGeom prst="rect">
            <a:avLst/>
          </a:prstGeom>
        </p:spPr>
      </p:pic>
      <p:pic>
        <p:nvPicPr>
          <p:cNvPr id="6" name="Picture 6"/>
          <p:cNvPicPr>
            <a:picLocks noChangeAspect="1"/>
          </p:cNvPicPr>
          <p:nvPr/>
        </p:nvPicPr>
        <p:blipFill>
          <a:blip r:embed="rId5"/>
          <a:srcRect/>
          <a:stretch>
            <a:fillRect/>
          </a:stretch>
        </p:blipFill>
        <p:spPr>
          <a:xfrm rot="513073">
            <a:off x="14392067" y="4316095"/>
            <a:ext cx="2939013" cy="2050311"/>
          </a:xfrm>
          <a:prstGeom prst="rect">
            <a:avLst/>
          </a:prstGeom>
        </p:spPr>
      </p:pic>
      <p:pic>
        <p:nvPicPr>
          <p:cNvPr id="7" name="Picture 7"/>
          <p:cNvPicPr>
            <a:picLocks noChangeAspect="1"/>
          </p:cNvPicPr>
          <p:nvPr/>
        </p:nvPicPr>
        <p:blipFill>
          <a:blip r:embed="rId6"/>
          <a:srcRect/>
          <a:stretch>
            <a:fillRect/>
          </a:stretch>
        </p:blipFill>
        <p:spPr>
          <a:xfrm rot="-2276611">
            <a:off x="13351614" y="5262479"/>
            <a:ext cx="2817807" cy="2734930"/>
          </a:xfrm>
          <a:prstGeom prst="rect">
            <a:avLst/>
          </a:prstGeom>
        </p:spPr>
      </p:pic>
      <p:pic>
        <p:nvPicPr>
          <p:cNvPr id="8" name="Picture 8"/>
          <p:cNvPicPr>
            <a:picLocks noChangeAspect="1"/>
          </p:cNvPicPr>
          <p:nvPr/>
        </p:nvPicPr>
        <p:blipFill>
          <a:blip r:embed="rId7"/>
          <a:srcRect/>
          <a:stretch>
            <a:fillRect/>
          </a:stretch>
        </p:blipFill>
        <p:spPr>
          <a:xfrm rot="-164202">
            <a:off x="9583417" y="8022378"/>
            <a:ext cx="3383825" cy="1808596"/>
          </a:xfrm>
          <a:prstGeom prst="rect">
            <a:avLst/>
          </a:prstGeom>
        </p:spPr>
      </p:pic>
      <p:sp>
        <p:nvSpPr>
          <p:cNvPr id="9" name="TextBox 9"/>
          <p:cNvSpPr txBox="1"/>
          <p:nvPr/>
        </p:nvSpPr>
        <p:spPr>
          <a:xfrm>
            <a:off x="1028700" y="6001057"/>
            <a:ext cx="8546712" cy="1941569"/>
          </a:xfrm>
          <a:prstGeom prst="rect">
            <a:avLst/>
          </a:prstGeom>
        </p:spPr>
        <p:txBody>
          <a:bodyPr lIns="0" tIns="0" rIns="0" bIns="0" rtlCol="0" anchor="t">
            <a:spAutoFit/>
          </a:bodyPr>
          <a:lstStyle/>
          <a:p>
            <a:pPr>
              <a:lnSpc>
                <a:spcPts val="7679"/>
              </a:lnSpc>
            </a:pPr>
            <a:r>
              <a:rPr lang="en-US" sz="6399">
                <a:solidFill>
                  <a:srgbClr val="242423"/>
                </a:solidFill>
                <a:latin typeface="Clear Sans Regular"/>
              </a:rPr>
              <a:t>Main Challenges of Machine Learning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035123" cy="10287000"/>
          </a:xfrm>
          <a:prstGeom prst="rect">
            <a:avLst/>
          </a:prstGeom>
          <a:solidFill>
            <a:srgbClr val="F3F3F3"/>
          </a:solidFill>
        </p:spPr>
      </p:sp>
      <p:sp>
        <p:nvSpPr>
          <p:cNvPr id="3" name="TextBox 3"/>
          <p:cNvSpPr txBox="1"/>
          <p:nvPr/>
        </p:nvSpPr>
        <p:spPr>
          <a:xfrm>
            <a:off x="1697124" y="2798782"/>
            <a:ext cx="5985380" cy="762720"/>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BAD DATA</a:t>
            </a:r>
          </a:p>
        </p:txBody>
      </p:sp>
      <p:sp>
        <p:nvSpPr>
          <p:cNvPr id="4" name="TextBox 4"/>
          <p:cNvSpPr txBox="1"/>
          <p:nvPr/>
        </p:nvSpPr>
        <p:spPr>
          <a:xfrm>
            <a:off x="9144000" y="5713812"/>
            <a:ext cx="8115300" cy="2040890"/>
          </a:xfrm>
          <a:prstGeom prst="rect">
            <a:avLst/>
          </a:prstGeom>
        </p:spPr>
        <p:txBody>
          <a:bodyPr lIns="0" tIns="0" rIns="0" bIns="0" rtlCol="0" anchor="t">
            <a:spAutoFit/>
          </a:bodyPr>
          <a:lstStyle/>
          <a:p>
            <a:pPr marL="626111" lvl="1" indent="-313055" algn="l">
              <a:lnSpc>
                <a:spcPts val="4060"/>
              </a:lnSpc>
              <a:buFont typeface="Arial"/>
              <a:buChar char="•"/>
            </a:pPr>
            <a:r>
              <a:rPr lang="en-US" sz="2900" spc="-29">
                <a:solidFill>
                  <a:srgbClr val="242423"/>
                </a:solidFill>
                <a:latin typeface="Clear Sans Regular Bold"/>
              </a:rPr>
              <a:t>Nonrepresentative Training Data:                              </a:t>
            </a:r>
            <a:r>
              <a:rPr lang="en-US" sz="2900" spc="-29">
                <a:solidFill>
                  <a:srgbClr val="242423"/>
                </a:solidFill>
                <a:latin typeface="Clear Sans Regular"/>
              </a:rPr>
              <a:t>In order to generalize well, it is crucial that your training data be representative of the new cases you want to generalize to    </a:t>
            </a:r>
            <a:r>
              <a:rPr lang="en-US" sz="2900" spc="-29">
                <a:solidFill>
                  <a:srgbClr val="242423"/>
                </a:solidFill>
                <a:latin typeface="Clear Sans Regular Bold"/>
              </a:rPr>
              <a:t>          </a:t>
            </a:r>
          </a:p>
        </p:txBody>
      </p:sp>
      <p:sp>
        <p:nvSpPr>
          <p:cNvPr id="5" name="TextBox 5"/>
          <p:cNvSpPr txBox="1"/>
          <p:nvPr/>
        </p:nvSpPr>
        <p:spPr>
          <a:xfrm>
            <a:off x="9144000" y="1376722"/>
            <a:ext cx="7562850" cy="3801745"/>
          </a:xfrm>
          <a:prstGeom prst="rect">
            <a:avLst/>
          </a:prstGeom>
        </p:spPr>
        <p:txBody>
          <a:bodyPr lIns="0" tIns="0" rIns="0" bIns="0" rtlCol="0" anchor="t">
            <a:spAutoFit/>
          </a:bodyPr>
          <a:lstStyle/>
          <a:p>
            <a:pPr marL="626109" lvl="1" indent="-313054" algn="just">
              <a:lnSpc>
                <a:spcPts val="3769"/>
              </a:lnSpc>
              <a:buFont typeface="Arial"/>
              <a:buChar char="•"/>
            </a:pPr>
            <a:r>
              <a:rPr lang="en-US" sz="2899" spc="-28">
                <a:solidFill>
                  <a:srgbClr val="242423"/>
                </a:solidFill>
                <a:latin typeface="Clear Sans Regular"/>
              </a:rPr>
              <a:t>I</a:t>
            </a:r>
            <a:r>
              <a:rPr lang="en-US" sz="2899" spc="-28">
                <a:solidFill>
                  <a:srgbClr val="242423"/>
                </a:solidFill>
                <a:latin typeface="Clear Sans Regular Bold"/>
              </a:rPr>
              <a:t>nsufficient Quantity of Training Data:        </a:t>
            </a:r>
            <a:r>
              <a:rPr lang="en-US" sz="2899" spc="-28">
                <a:solidFill>
                  <a:srgbClr val="242423"/>
                </a:solidFill>
                <a:latin typeface="Clear Sans Regular"/>
              </a:rPr>
              <a:t>it takes a lot of data for most Machine Learn‐ ing algorithms to work properly. For very simple problems you typically need thousands of examples, and for complex problems such as image or speech recogni‐ tion you may need millions of examples</a:t>
            </a:r>
          </a:p>
        </p:txBody>
      </p:sp>
      <p:pic>
        <p:nvPicPr>
          <p:cNvPr id="6" name="Picture 6"/>
          <p:cNvPicPr>
            <a:picLocks noChangeAspect="1"/>
          </p:cNvPicPr>
          <p:nvPr/>
        </p:nvPicPr>
        <p:blipFill>
          <a:blip r:embed="rId2"/>
          <a:srcRect/>
          <a:stretch>
            <a:fillRect/>
          </a:stretch>
        </p:blipFill>
        <p:spPr>
          <a:xfrm>
            <a:off x="1028700" y="4390359"/>
            <a:ext cx="6082860" cy="4867941"/>
          </a:xfrm>
          <a:prstGeom prst="rect">
            <a:avLst/>
          </a:prstGeom>
        </p:spPr>
      </p:pic>
      <p:pic>
        <p:nvPicPr>
          <p:cNvPr id="7" name="Picture 7"/>
          <p:cNvPicPr>
            <a:picLocks noChangeAspect="1"/>
          </p:cNvPicPr>
          <p:nvPr/>
        </p:nvPicPr>
        <p:blipFill>
          <a:blip r:embed="rId3"/>
          <a:srcRect/>
          <a:stretch>
            <a:fillRect/>
          </a:stretch>
        </p:blipFill>
        <p:spPr>
          <a:xfrm rot="1822445">
            <a:off x="5965978" y="8311185"/>
            <a:ext cx="2715278" cy="1894230"/>
          </a:xfrm>
          <a:prstGeom prst="rect">
            <a:avLst/>
          </a:prstGeom>
        </p:spPr>
      </p:pic>
      <p:pic>
        <p:nvPicPr>
          <p:cNvPr id="8" name="Picture 8"/>
          <p:cNvPicPr>
            <a:picLocks noChangeAspect="1"/>
          </p:cNvPicPr>
          <p:nvPr/>
        </p:nvPicPr>
        <p:blipFill>
          <a:blip r:embed="rId4"/>
          <a:srcRect/>
          <a:stretch>
            <a:fillRect/>
          </a:stretch>
        </p:blipFill>
        <p:spPr>
          <a:xfrm rot="-2845698">
            <a:off x="-325263" y="3941630"/>
            <a:ext cx="1890916" cy="19545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a:off x="10145982" y="1937617"/>
            <a:ext cx="10185199" cy="6411767"/>
          </a:xfrm>
          <a:prstGeom prst="rect">
            <a:avLst/>
          </a:prstGeom>
        </p:spPr>
      </p:pic>
      <p:sp>
        <p:nvSpPr>
          <p:cNvPr id="4" name="TextBox 4"/>
          <p:cNvSpPr txBox="1"/>
          <p:nvPr/>
        </p:nvSpPr>
        <p:spPr>
          <a:xfrm>
            <a:off x="1028700" y="1950911"/>
            <a:ext cx="7525834" cy="1515915"/>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WHAT IS MACHINE LEARNING?</a:t>
            </a:r>
          </a:p>
        </p:txBody>
      </p:sp>
      <p:sp>
        <p:nvSpPr>
          <p:cNvPr id="5" name="TextBox 5"/>
          <p:cNvSpPr txBox="1"/>
          <p:nvPr/>
        </p:nvSpPr>
        <p:spPr>
          <a:xfrm>
            <a:off x="1028700" y="6968490"/>
            <a:ext cx="8688614" cy="1687801"/>
          </a:xfrm>
          <a:prstGeom prst="rect">
            <a:avLst/>
          </a:prstGeom>
        </p:spPr>
        <p:txBody>
          <a:bodyPr lIns="0" tIns="0" rIns="0" bIns="0" rtlCol="0" anchor="t">
            <a:spAutoFit/>
          </a:bodyPr>
          <a:lstStyle/>
          <a:p>
            <a:pPr marL="0" lvl="0" indent="0" algn="l">
              <a:lnSpc>
                <a:spcPts val="4505"/>
              </a:lnSpc>
              <a:spcBef>
                <a:spcPct val="0"/>
              </a:spcBef>
            </a:pPr>
            <a:r>
              <a:rPr lang="en-US" sz="3217" spc="-32">
                <a:solidFill>
                  <a:srgbClr val="242423"/>
                </a:solidFill>
                <a:latin typeface="Clear Sans Regular"/>
              </a:rPr>
              <a:t>Machine Learning is the science (and art) of programming computers so they can learn from data. </a:t>
            </a:r>
          </a:p>
        </p:txBody>
      </p:sp>
      <p:pic>
        <p:nvPicPr>
          <p:cNvPr id="6" name="Picture 6"/>
          <p:cNvPicPr>
            <a:picLocks noChangeAspect="1"/>
          </p:cNvPicPr>
          <p:nvPr/>
        </p:nvPicPr>
        <p:blipFill>
          <a:blip r:embed="rId3"/>
          <a:srcRect/>
          <a:stretch>
            <a:fillRect/>
          </a:stretch>
        </p:blipFill>
        <p:spPr>
          <a:xfrm>
            <a:off x="16088258" y="275725"/>
            <a:ext cx="3499410" cy="1873505"/>
          </a:xfrm>
          <a:prstGeom prst="rect">
            <a:avLst/>
          </a:prstGeom>
        </p:spPr>
      </p:pic>
      <p:pic>
        <p:nvPicPr>
          <p:cNvPr id="7" name="Picture 7"/>
          <p:cNvPicPr>
            <a:picLocks noChangeAspect="1"/>
          </p:cNvPicPr>
          <p:nvPr/>
        </p:nvPicPr>
        <p:blipFill>
          <a:blip r:embed="rId3"/>
          <a:srcRect/>
          <a:stretch>
            <a:fillRect/>
          </a:stretch>
        </p:blipFill>
        <p:spPr>
          <a:xfrm>
            <a:off x="10145982" y="8756428"/>
            <a:ext cx="3499410" cy="1873505"/>
          </a:xfrm>
          <a:prstGeom prst="rect">
            <a:avLst/>
          </a:prstGeom>
        </p:spPr>
      </p:pic>
      <p:pic>
        <p:nvPicPr>
          <p:cNvPr id="8" name="Picture 8"/>
          <p:cNvPicPr>
            <a:picLocks noChangeAspect="1"/>
          </p:cNvPicPr>
          <p:nvPr/>
        </p:nvPicPr>
        <p:blipFill>
          <a:blip r:embed="rId4"/>
          <a:srcRect/>
          <a:stretch>
            <a:fillRect/>
          </a:stretch>
        </p:blipFill>
        <p:spPr>
          <a:xfrm>
            <a:off x="15238581" y="8091727"/>
            <a:ext cx="1788542" cy="1710401"/>
          </a:xfrm>
          <a:prstGeom prst="rect">
            <a:avLst/>
          </a:prstGeom>
        </p:spPr>
      </p:pic>
      <p:pic>
        <p:nvPicPr>
          <p:cNvPr id="9" name="Picture 9"/>
          <p:cNvPicPr>
            <a:picLocks noChangeAspect="1"/>
          </p:cNvPicPr>
          <p:nvPr/>
        </p:nvPicPr>
        <p:blipFill>
          <a:blip r:embed="rId5"/>
          <a:srcRect/>
          <a:stretch>
            <a:fillRect/>
          </a:stretch>
        </p:blipFill>
        <p:spPr>
          <a:xfrm rot="3696582">
            <a:off x="11928371" y="670185"/>
            <a:ext cx="1859027" cy="16138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035123" cy="10287000"/>
          </a:xfrm>
          <a:prstGeom prst="rect">
            <a:avLst/>
          </a:prstGeom>
          <a:solidFill>
            <a:srgbClr val="F3F3F3"/>
          </a:solidFill>
        </p:spPr>
      </p:sp>
      <p:sp>
        <p:nvSpPr>
          <p:cNvPr id="3" name="TextBox 3"/>
          <p:cNvSpPr txBox="1"/>
          <p:nvPr/>
        </p:nvSpPr>
        <p:spPr>
          <a:xfrm>
            <a:off x="1979505" y="2798782"/>
            <a:ext cx="5985380" cy="762720"/>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BAD DATA</a:t>
            </a:r>
          </a:p>
        </p:txBody>
      </p:sp>
      <p:sp>
        <p:nvSpPr>
          <p:cNvPr id="4" name="TextBox 4"/>
          <p:cNvSpPr txBox="1"/>
          <p:nvPr/>
        </p:nvSpPr>
        <p:spPr>
          <a:xfrm>
            <a:off x="9144000" y="1006262"/>
            <a:ext cx="8115300" cy="2555240"/>
          </a:xfrm>
          <a:prstGeom prst="rect">
            <a:avLst/>
          </a:prstGeom>
        </p:spPr>
        <p:txBody>
          <a:bodyPr lIns="0" tIns="0" rIns="0" bIns="0" rtlCol="0" anchor="t">
            <a:spAutoFit/>
          </a:bodyPr>
          <a:lstStyle/>
          <a:p>
            <a:pPr marL="626111" lvl="1" indent="-313055" algn="l">
              <a:lnSpc>
                <a:spcPts val="4060"/>
              </a:lnSpc>
              <a:buFont typeface="Arial"/>
              <a:buChar char="•"/>
            </a:pPr>
            <a:r>
              <a:rPr lang="en-US" sz="2900" spc="-29">
                <a:solidFill>
                  <a:srgbClr val="242423"/>
                </a:solidFill>
                <a:latin typeface="Clear Sans Regular Bold"/>
              </a:rPr>
              <a:t>Poor-Quality Data:                                                     </a:t>
            </a:r>
            <a:r>
              <a:rPr lang="en-US" sz="2900" spc="-29">
                <a:solidFill>
                  <a:srgbClr val="242423"/>
                </a:solidFill>
                <a:latin typeface="Clear Sans Regular"/>
              </a:rPr>
              <a:t>if your training data is full of errors, outliers, and noise, it will make it harder for the system to detect the underlying patterns, so your system is less likely to perform well.     </a:t>
            </a:r>
            <a:r>
              <a:rPr lang="en-US" sz="2900" spc="-29">
                <a:solidFill>
                  <a:srgbClr val="242423"/>
                </a:solidFill>
                <a:latin typeface="Clear Sans Regular Bold"/>
              </a:rPr>
              <a:t>      </a:t>
            </a:r>
          </a:p>
        </p:txBody>
      </p:sp>
      <p:pic>
        <p:nvPicPr>
          <p:cNvPr id="5" name="Picture 5"/>
          <p:cNvPicPr>
            <a:picLocks noChangeAspect="1"/>
          </p:cNvPicPr>
          <p:nvPr/>
        </p:nvPicPr>
        <p:blipFill>
          <a:blip r:embed="rId2"/>
          <a:srcRect/>
          <a:stretch>
            <a:fillRect/>
          </a:stretch>
        </p:blipFill>
        <p:spPr>
          <a:xfrm>
            <a:off x="1028700" y="4390359"/>
            <a:ext cx="6082860" cy="4867941"/>
          </a:xfrm>
          <a:prstGeom prst="rect">
            <a:avLst/>
          </a:prstGeom>
        </p:spPr>
      </p:pic>
      <p:pic>
        <p:nvPicPr>
          <p:cNvPr id="6" name="Picture 6"/>
          <p:cNvPicPr>
            <a:picLocks noChangeAspect="1"/>
          </p:cNvPicPr>
          <p:nvPr/>
        </p:nvPicPr>
        <p:blipFill>
          <a:blip r:embed="rId3"/>
          <a:srcRect/>
          <a:stretch>
            <a:fillRect/>
          </a:stretch>
        </p:blipFill>
        <p:spPr>
          <a:xfrm rot="1822445">
            <a:off x="5965978" y="8311185"/>
            <a:ext cx="2715278" cy="1894230"/>
          </a:xfrm>
          <a:prstGeom prst="rect">
            <a:avLst/>
          </a:prstGeom>
        </p:spPr>
      </p:pic>
      <p:pic>
        <p:nvPicPr>
          <p:cNvPr id="7" name="Picture 7"/>
          <p:cNvPicPr>
            <a:picLocks noChangeAspect="1"/>
          </p:cNvPicPr>
          <p:nvPr/>
        </p:nvPicPr>
        <p:blipFill>
          <a:blip r:embed="rId4"/>
          <a:srcRect/>
          <a:stretch>
            <a:fillRect/>
          </a:stretch>
        </p:blipFill>
        <p:spPr>
          <a:xfrm rot="-2845698">
            <a:off x="-325263" y="3941630"/>
            <a:ext cx="1890916" cy="1954552"/>
          </a:xfrm>
          <a:prstGeom prst="rect">
            <a:avLst/>
          </a:prstGeom>
        </p:spPr>
      </p:pic>
      <p:sp>
        <p:nvSpPr>
          <p:cNvPr id="8" name="TextBox 8"/>
          <p:cNvSpPr txBox="1"/>
          <p:nvPr/>
        </p:nvSpPr>
        <p:spPr>
          <a:xfrm>
            <a:off x="9215999" y="4235420"/>
            <a:ext cx="8043301" cy="4612640"/>
          </a:xfrm>
          <a:prstGeom prst="rect">
            <a:avLst/>
          </a:prstGeom>
        </p:spPr>
        <p:txBody>
          <a:bodyPr lIns="0" tIns="0" rIns="0" bIns="0" rtlCol="0" anchor="t">
            <a:spAutoFit/>
          </a:bodyPr>
          <a:lstStyle/>
          <a:p>
            <a:pPr marL="626111" lvl="1" indent="-313055">
              <a:lnSpc>
                <a:spcPts val="4060"/>
              </a:lnSpc>
              <a:buFont typeface="Arial"/>
              <a:buChar char="•"/>
            </a:pPr>
            <a:r>
              <a:rPr lang="en-US" sz="2900">
                <a:solidFill>
                  <a:srgbClr val="242423"/>
                </a:solidFill>
                <a:latin typeface="Noto Sans Bold"/>
              </a:rPr>
              <a:t>Irrelevant Features: </a:t>
            </a:r>
            <a:r>
              <a:rPr lang="en-US" sz="2900">
                <a:solidFill>
                  <a:srgbClr val="242423"/>
                </a:solidFill>
                <a:latin typeface="Noto Sans"/>
              </a:rPr>
              <a:t>                          System will only be capable of learn‐ ing if the training data contains enough relevant features and not too many irrelevant ones </a:t>
            </a:r>
            <a:r>
              <a:rPr lang="en-US" sz="2900">
                <a:solidFill>
                  <a:srgbClr val="242423"/>
                </a:solidFill>
                <a:latin typeface="Noto Sans Bold"/>
              </a:rPr>
              <a:t>Feature engineering:                                     + </a:t>
            </a:r>
            <a:r>
              <a:rPr lang="en-US" sz="2900">
                <a:solidFill>
                  <a:srgbClr val="242423"/>
                </a:solidFill>
                <a:latin typeface="Noto Sans"/>
              </a:rPr>
              <a:t>Feature selection                                          </a:t>
            </a:r>
            <a:r>
              <a:rPr lang="en-US" sz="2900">
                <a:solidFill>
                  <a:srgbClr val="242423"/>
                </a:solidFill>
                <a:latin typeface="Noto Sans Bold"/>
              </a:rPr>
              <a:t>+</a:t>
            </a:r>
            <a:r>
              <a:rPr lang="en-US" sz="2900">
                <a:solidFill>
                  <a:srgbClr val="242423"/>
                </a:solidFill>
                <a:latin typeface="Noto Sans"/>
              </a:rPr>
              <a:t> Feature extraction                                       </a:t>
            </a:r>
            <a:r>
              <a:rPr lang="en-US" sz="2900">
                <a:solidFill>
                  <a:srgbClr val="242423"/>
                </a:solidFill>
                <a:latin typeface="Noto Sans Bold"/>
              </a:rPr>
              <a:t>+</a:t>
            </a:r>
            <a:r>
              <a:rPr lang="en-US" sz="2900">
                <a:solidFill>
                  <a:srgbClr val="242423"/>
                </a:solidFill>
                <a:latin typeface="Noto Sans"/>
              </a:rPr>
              <a:t>  Creating new features by gathering new data      </a:t>
            </a:r>
            <a:r>
              <a:rPr lang="en-US" sz="2900">
                <a:solidFill>
                  <a:srgbClr val="242423"/>
                </a:solidFill>
                <a:latin typeface="Noto Sans Bold"/>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090457" y="0"/>
            <a:ext cx="7197543" cy="102870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rot="-1077784">
            <a:off x="11668217" y="4449176"/>
            <a:ext cx="1719326" cy="1992395"/>
          </a:xfrm>
          <a:prstGeom prst="rect">
            <a:avLst/>
          </a:prstGeom>
        </p:spPr>
      </p:pic>
      <p:pic>
        <p:nvPicPr>
          <p:cNvPr id="4" name="Picture 4"/>
          <p:cNvPicPr>
            <a:picLocks noChangeAspect="1"/>
          </p:cNvPicPr>
          <p:nvPr/>
        </p:nvPicPr>
        <p:blipFill>
          <a:blip r:embed="rId3"/>
          <a:srcRect/>
          <a:stretch>
            <a:fillRect/>
          </a:stretch>
        </p:blipFill>
        <p:spPr>
          <a:xfrm rot="-4735767">
            <a:off x="11633570" y="174108"/>
            <a:ext cx="2497452" cy="2602485"/>
          </a:xfrm>
          <a:prstGeom prst="rect">
            <a:avLst/>
          </a:prstGeom>
        </p:spPr>
      </p:pic>
      <p:pic>
        <p:nvPicPr>
          <p:cNvPr id="5" name="Picture 5"/>
          <p:cNvPicPr>
            <a:picLocks noChangeAspect="1"/>
          </p:cNvPicPr>
          <p:nvPr/>
        </p:nvPicPr>
        <p:blipFill>
          <a:blip r:embed="rId4"/>
          <a:srcRect/>
          <a:stretch>
            <a:fillRect/>
          </a:stretch>
        </p:blipFill>
        <p:spPr>
          <a:xfrm rot="-2700000">
            <a:off x="15272084" y="367631"/>
            <a:ext cx="2472059" cy="2146073"/>
          </a:xfrm>
          <a:prstGeom prst="rect">
            <a:avLst/>
          </a:prstGeom>
        </p:spPr>
      </p:pic>
      <p:pic>
        <p:nvPicPr>
          <p:cNvPr id="6" name="Picture 6"/>
          <p:cNvPicPr>
            <a:picLocks noChangeAspect="1"/>
          </p:cNvPicPr>
          <p:nvPr/>
        </p:nvPicPr>
        <p:blipFill>
          <a:blip r:embed="rId5"/>
          <a:srcRect/>
          <a:stretch>
            <a:fillRect/>
          </a:stretch>
        </p:blipFill>
        <p:spPr>
          <a:xfrm>
            <a:off x="15450475" y="6833350"/>
            <a:ext cx="2575445" cy="2816239"/>
          </a:xfrm>
          <a:prstGeom prst="rect">
            <a:avLst/>
          </a:prstGeom>
        </p:spPr>
      </p:pic>
      <p:pic>
        <p:nvPicPr>
          <p:cNvPr id="7" name="Picture 7"/>
          <p:cNvPicPr>
            <a:picLocks noChangeAspect="1"/>
          </p:cNvPicPr>
          <p:nvPr/>
        </p:nvPicPr>
        <p:blipFill>
          <a:blip r:embed="rId6"/>
          <a:srcRect/>
          <a:stretch>
            <a:fillRect/>
          </a:stretch>
        </p:blipFill>
        <p:spPr>
          <a:xfrm rot="-515357">
            <a:off x="11363263" y="7361319"/>
            <a:ext cx="3356080" cy="2341265"/>
          </a:xfrm>
          <a:prstGeom prst="rect">
            <a:avLst/>
          </a:prstGeom>
        </p:spPr>
      </p:pic>
      <p:pic>
        <p:nvPicPr>
          <p:cNvPr id="8" name="Picture 8"/>
          <p:cNvPicPr>
            <a:picLocks noChangeAspect="1"/>
          </p:cNvPicPr>
          <p:nvPr/>
        </p:nvPicPr>
        <p:blipFill>
          <a:blip r:embed="rId7"/>
          <a:srcRect l="12520" r="12520"/>
          <a:stretch>
            <a:fillRect/>
          </a:stretch>
        </p:blipFill>
        <p:spPr>
          <a:xfrm>
            <a:off x="12179387" y="1755048"/>
            <a:ext cx="5079913" cy="6776904"/>
          </a:xfrm>
          <a:prstGeom prst="rect">
            <a:avLst/>
          </a:prstGeom>
        </p:spPr>
      </p:pic>
      <p:pic>
        <p:nvPicPr>
          <p:cNvPr id="9" name="Picture 9"/>
          <p:cNvPicPr>
            <a:picLocks noChangeAspect="1"/>
          </p:cNvPicPr>
          <p:nvPr/>
        </p:nvPicPr>
        <p:blipFill>
          <a:blip r:embed="rId8"/>
          <a:srcRect/>
          <a:stretch>
            <a:fillRect/>
          </a:stretch>
        </p:blipFill>
        <p:spPr>
          <a:xfrm rot="-664290">
            <a:off x="16180584" y="3160799"/>
            <a:ext cx="2974542" cy="2143625"/>
          </a:xfrm>
          <a:prstGeom prst="rect">
            <a:avLst/>
          </a:prstGeom>
        </p:spPr>
      </p:pic>
      <p:sp>
        <p:nvSpPr>
          <p:cNvPr id="10" name="TextBox 10"/>
          <p:cNvSpPr txBox="1"/>
          <p:nvPr/>
        </p:nvSpPr>
        <p:spPr>
          <a:xfrm>
            <a:off x="838550" y="265980"/>
            <a:ext cx="8305450" cy="762720"/>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BAD ALGORITHMS</a:t>
            </a:r>
          </a:p>
        </p:txBody>
      </p:sp>
      <p:sp>
        <p:nvSpPr>
          <p:cNvPr id="11" name="TextBox 11"/>
          <p:cNvSpPr txBox="1"/>
          <p:nvPr/>
        </p:nvSpPr>
        <p:spPr>
          <a:xfrm>
            <a:off x="838550" y="1126192"/>
            <a:ext cx="8305450" cy="6155690"/>
          </a:xfrm>
          <a:prstGeom prst="rect">
            <a:avLst/>
          </a:prstGeom>
        </p:spPr>
        <p:txBody>
          <a:bodyPr lIns="0" tIns="0" rIns="0" bIns="0" rtlCol="0" anchor="t">
            <a:spAutoFit/>
          </a:bodyPr>
          <a:lstStyle/>
          <a:p>
            <a:pPr>
              <a:lnSpc>
                <a:spcPts val="4060"/>
              </a:lnSpc>
            </a:pPr>
            <a:r>
              <a:rPr lang="en-US" sz="2900" spc="-29">
                <a:solidFill>
                  <a:srgbClr val="242423"/>
                </a:solidFill>
                <a:latin typeface="Clear Sans Regular Bold"/>
              </a:rPr>
              <a:t>Overfitting the Training Data:                     </a:t>
            </a:r>
            <a:r>
              <a:rPr lang="en-US" sz="2900" spc="-29">
                <a:solidFill>
                  <a:srgbClr val="242423"/>
                </a:solidFill>
                <a:latin typeface="Clear Sans Regular"/>
              </a:rPr>
              <a:t>Overfitting happens when the model is too complex relative to the amount and noisiness of the training data.</a:t>
            </a:r>
          </a:p>
          <a:p>
            <a:pPr>
              <a:lnSpc>
                <a:spcPts val="4060"/>
              </a:lnSpc>
            </a:pPr>
            <a:r>
              <a:rPr lang="en-US" sz="2900" spc="-29">
                <a:solidFill>
                  <a:srgbClr val="242423"/>
                </a:solidFill>
                <a:latin typeface="Clear Sans Regular Bold"/>
              </a:rPr>
              <a:t>Solution:</a:t>
            </a:r>
          </a:p>
          <a:p>
            <a:pPr marL="626111" lvl="1" indent="-313055">
              <a:lnSpc>
                <a:spcPts val="4060"/>
              </a:lnSpc>
              <a:buFont typeface="Arial"/>
              <a:buChar char="•"/>
            </a:pPr>
            <a:r>
              <a:rPr lang="en-US" sz="2900" spc="-29">
                <a:solidFill>
                  <a:srgbClr val="242423"/>
                </a:solidFill>
                <a:latin typeface="Clear Sans Regular"/>
              </a:rPr>
              <a:t>Simplify the model by selecting one with fewer parameters</a:t>
            </a:r>
          </a:p>
          <a:p>
            <a:pPr marL="626111" lvl="1" indent="-313055">
              <a:lnSpc>
                <a:spcPts val="4060"/>
              </a:lnSpc>
              <a:buFont typeface="Arial"/>
              <a:buChar char="•"/>
            </a:pPr>
            <a:r>
              <a:rPr lang="en-US" sz="2900" spc="-29">
                <a:solidFill>
                  <a:srgbClr val="242423"/>
                </a:solidFill>
                <a:latin typeface="Clear Sans Regular"/>
              </a:rPr>
              <a:t>Gather more training data</a:t>
            </a:r>
          </a:p>
          <a:p>
            <a:pPr marL="626111" lvl="1" indent="-313055">
              <a:lnSpc>
                <a:spcPts val="4060"/>
              </a:lnSpc>
              <a:buFont typeface="Arial"/>
              <a:buChar char="•"/>
            </a:pPr>
            <a:r>
              <a:rPr lang="en-US" sz="2900" spc="-29">
                <a:solidFill>
                  <a:srgbClr val="242423"/>
                </a:solidFill>
                <a:latin typeface="Clear Sans Regular"/>
              </a:rPr>
              <a:t>Reduce the noise in the training data</a:t>
            </a:r>
          </a:p>
          <a:p>
            <a:pPr>
              <a:lnSpc>
                <a:spcPts val="4060"/>
              </a:lnSpc>
            </a:pPr>
            <a:endParaRPr lang="en-US" sz="2900" spc="-29">
              <a:solidFill>
                <a:srgbClr val="242423"/>
              </a:solidFill>
              <a:latin typeface="Clear Sans Regular"/>
            </a:endParaRPr>
          </a:p>
          <a:p>
            <a:pPr>
              <a:lnSpc>
                <a:spcPts val="4060"/>
              </a:lnSpc>
            </a:pPr>
            <a:endParaRPr lang="en-US" sz="2900" spc="-29">
              <a:solidFill>
                <a:srgbClr val="242423"/>
              </a:solidFill>
              <a:latin typeface="Clear Sans Regular"/>
            </a:endParaRPr>
          </a:p>
          <a:p>
            <a:pPr>
              <a:lnSpc>
                <a:spcPts val="4060"/>
              </a:lnSpc>
              <a:spcBef>
                <a:spcPct val="0"/>
              </a:spcBef>
            </a:pPr>
            <a:endParaRPr lang="en-US" sz="2900" spc="-29">
              <a:solidFill>
                <a:srgbClr val="242423"/>
              </a:solidFill>
              <a:latin typeface="Clear Sans Regular"/>
            </a:endParaRPr>
          </a:p>
        </p:txBody>
      </p:sp>
      <p:sp>
        <p:nvSpPr>
          <p:cNvPr id="12" name="TextBox 12"/>
          <p:cNvSpPr txBox="1"/>
          <p:nvPr/>
        </p:nvSpPr>
        <p:spPr>
          <a:xfrm>
            <a:off x="838550" y="5841781"/>
            <a:ext cx="8305450" cy="4098290"/>
          </a:xfrm>
          <a:prstGeom prst="rect">
            <a:avLst/>
          </a:prstGeom>
        </p:spPr>
        <p:txBody>
          <a:bodyPr lIns="0" tIns="0" rIns="0" bIns="0" rtlCol="0" anchor="t">
            <a:spAutoFit/>
          </a:bodyPr>
          <a:lstStyle/>
          <a:p>
            <a:pPr>
              <a:lnSpc>
                <a:spcPts val="4059"/>
              </a:lnSpc>
            </a:pPr>
            <a:r>
              <a:rPr lang="en-US" sz="2899" spc="-28">
                <a:solidFill>
                  <a:srgbClr val="242423"/>
                </a:solidFill>
                <a:latin typeface="Clear Sans Regular Bold"/>
              </a:rPr>
              <a:t>Underfitting the Training Data:                                          I</a:t>
            </a:r>
            <a:r>
              <a:rPr lang="en-US" sz="2899" spc="-28">
                <a:solidFill>
                  <a:srgbClr val="242423"/>
                </a:solidFill>
                <a:latin typeface="Clear Sans Regular"/>
              </a:rPr>
              <a:t>t occurs when your model is too simple to learn the underlying structure of the data.</a:t>
            </a:r>
          </a:p>
          <a:p>
            <a:pPr>
              <a:lnSpc>
                <a:spcPts val="4059"/>
              </a:lnSpc>
            </a:pPr>
            <a:r>
              <a:rPr lang="en-US" sz="2899" spc="-28">
                <a:solidFill>
                  <a:srgbClr val="242423"/>
                </a:solidFill>
                <a:latin typeface="Clear Sans Regular Bold"/>
              </a:rPr>
              <a:t>Solution:</a:t>
            </a:r>
          </a:p>
          <a:p>
            <a:pPr marL="626109" lvl="1" indent="-313054">
              <a:lnSpc>
                <a:spcPts val="4059"/>
              </a:lnSpc>
              <a:buFont typeface="Arial"/>
              <a:buChar char="•"/>
            </a:pPr>
            <a:r>
              <a:rPr lang="en-US" sz="2899" spc="-28">
                <a:solidFill>
                  <a:srgbClr val="242423"/>
                </a:solidFill>
                <a:latin typeface="Clear Sans Regular"/>
              </a:rPr>
              <a:t>Select a more powerful model, with more parameters</a:t>
            </a:r>
          </a:p>
          <a:p>
            <a:pPr marL="626109" lvl="1" indent="-313054">
              <a:lnSpc>
                <a:spcPts val="4059"/>
              </a:lnSpc>
              <a:buFont typeface="Arial"/>
              <a:buChar char="•"/>
            </a:pPr>
            <a:r>
              <a:rPr lang="en-US" sz="2899" spc="-28">
                <a:solidFill>
                  <a:srgbClr val="242423"/>
                </a:solidFill>
                <a:latin typeface="Clear Sans Regular"/>
              </a:rPr>
              <a:t>Feed better features to the learning algorithm</a:t>
            </a:r>
          </a:p>
          <a:p>
            <a:pPr marL="626109" lvl="1" indent="-313054">
              <a:lnSpc>
                <a:spcPts val="4059"/>
              </a:lnSpc>
              <a:buFont typeface="Arial"/>
              <a:buChar char="•"/>
            </a:pPr>
            <a:r>
              <a:rPr lang="en-US" sz="2899" spc="-28">
                <a:solidFill>
                  <a:srgbClr val="242423"/>
                </a:solidFill>
                <a:latin typeface="Clear Sans Regular"/>
              </a:rPr>
              <a:t>Reduce the constraints on the model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16" b="55737"/>
          <a:stretch>
            <a:fillRect/>
          </a:stretch>
        </p:blipFill>
        <p:spPr>
          <a:xfrm>
            <a:off x="0" y="0"/>
            <a:ext cx="18288000" cy="5288011"/>
          </a:xfrm>
          <a:prstGeom prst="rect">
            <a:avLst/>
          </a:prstGeom>
        </p:spPr>
      </p:pic>
      <p:sp>
        <p:nvSpPr>
          <p:cNvPr id="3" name="TextBox 3"/>
          <p:cNvSpPr txBox="1"/>
          <p:nvPr/>
        </p:nvSpPr>
        <p:spPr>
          <a:xfrm>
            <a:off x="1028700" y="7263167"/>
            <a:ext cx="10035818" cy="970784"/>
          </a:xfrm>
          <a:prstGeom prst="rect">
            <a:avLst/>
          </a:prstGeom>
        </p:spPr>
        <p:txBody>
          <a:bodyPr lIns="0" tIns="0" rIns="0" bIns="0" rtlCol="0" anchor="t">
            <a:spAutoFit/>
          </a:bodyPr>
          <a:lstStyle/>
          <a:p>
            <a:pPr>
              <a:lnSpc>
                <a:spcPts val="7679"/>
              </a:lnSpc>
            </a:pPr>
            <a:r>
              <a:rPr lang="en-US" sz="6399">
                <a:solidFill>
                  <a:srgbClr val="242423"/>
                </a:solidFill>
                <a:latin typeface="Clear Sans Regular"/>
              </a:rPr>
              <a:t>Testing and Validating </a:t>
            </a:r>
          </a:p>
        </p:txBody>
      </p:sp>
      <p:pic>
        <p:nvPicPr>
          <p:cNvPr id="4" name="Picture 4"/>
          <p:cNvPicPr>
            <a:picLocks noChangeAspect="1"/>
          </p:cNvPicPr>
          <p:nvPr/>
        </p:nvPicPr>
        <p:blipFill>
          <a:blip r:embed="rId3"/>
          <a:srcRect/>
          <a:stretch>
            <a:fillRect/>
          </a:stretch>
        </p:blipFill>
        <p:spPr>
          <a:xfrm>
            <a:off x="12865693" y="5597537"/>
            <a:ext cx="3553908" cy="3470613"/>
          </a:xfrm>
          <a:prstGeom prst="rect">
            <a:avLst/>
          </a:prstGeom>
        </p:spPr>
      </p:pic>
      <p:pic>
        <p:nvPicPr>
          <p:cNvPr id="5" name="Picture 5"/>
          <p:cNvPicPr>
            <a:picLocks noChangeAspect="1"/>
          </p:cNvPicPr>
          <p:nvPr/>
        </p:nvPicPr>
        <p:blipFill>
          <a:blip r:embed="rId4"/>
          <a:srcRect/>
          <a:stretch>
            <a:fillRect/>
          </a:stretch>
        </p:blipFill>
        <p:spPr>
          <a:xfrm rot="-378984">
            <a:off x="14424424" y="8839969"/>
            <a:ext cx="3340354" cy="1788350"/>
          </a:xfrm>
          <a:prstGeom prst="rect">
            <a:avLst/>
          </a:prstGeom>
        </p:spPr>
      </p:pic>
      <p:pic>
        <p:nvPicPr>
          <p:cNvPr id="6" name="Picture 6"/>
          <p:cNvPicPr>
            <a:picLocks noChangeAspect="1"/>
          </p:cNvPicPr>
          <p:nvPr/>
        </p:nvPicPr>
        <p:blipFill>
          <a:blip r:embed="rId5"/>
          <a:srcRect/>
          <a:stretch>
            <a:fillRect/>
          </a:stretch>
        </p:blipFill>
        <p:spPr>
          <a:xfrm>
            <a:off x="12219678" y="4473531"/>
            <a:ext cx="1689939" cy="1628961"/>
          </a:xfrm>
          <a:prstGeom prst="rect">
            <a:avLst/>
          </a:prstGeom>
        </p:spPr>
      </p:pic>
      <p:pic>
        <p:nvPicPr>
          <p:cNvPr id="7" name="Picture 7"/>
          <p:cNvPicPr>
            <a:picLocks noChangeAspect="1"/>
          </p:cNvPicPr>
          <p:nvPr/>
        </p:nvPicPr>
        <p:blipFill>
          <a:blip r:embed="rId6"/>
          <a:srcRect/>
          <a:stretch>
            <a:fillRect/>
          </a:stretch>
        </p:blipFill>
        <p:spPr>
          <a:xfrm>
            <a:off x="17030756" y="5711827"/>
            <a:ext cx="2062484" cy="21318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144839" cy="10287000"/>
          </a:xfrm>
          <a:prstGeom prst="rect">
            <a:avLst/>
          </a:prstGeom>
          <a:solidFill>
            <a:srgbClr val="F3F3F3"/>
          </a:solidFill>
        </p:spPr>
      </p:sp>
      <p:sp>
        <p:nvSpPr>
          <p:cNvPr id="3" name="TextBox 3"/>
          <p:cNvSpPr txBox="1"/>
          <p:nvPr/>
        </p:nvSpPr>
        <p:spPr>
          <a:xfrm>
            <a:off x="6181625" y="30356"/>
            <a:ext cx="11077675" cy="1628775"/>
          </a:xfrm>
          <a:prstGeom prst="rect">
            <a:avLst/>
          </a:prstGeom>
        </p:spPr>
        <p:txBody>
          <a:bodyPr lIns="0" tIns="0" rIns="0" bIns="0" rtlCol="0" anchor="t">
            <a:spAutoFit/>
          </a:bodyPr>
          <a:lstStyle/>
          <a:p>
            <a:pPr algn="ctr">
              <a:lnSpc>
                <a:spcPts val="6414"/>
              </a:lnSpc>
            </a:pPr>
            <a:r>
              <a:rPr lang="en-US" sz="5345">
                <a:solidFill>
                  <a:srgbClr val="242423"/>
                </a:solidFill>
                <a:latin typeface="Clear Sans Regular"/>
              </a:rPr>
              <a:t>Hyperparameter Tuning and </a:t>
            </a:r>
          </a:p>
          <a:p>
            <a:pPr algn="ctr">
              <a:lnSpc>
                <a:spcPts val="6414"/>
              </a:lnSpc>
            </a:pPr>
            <a:r>
              <a:rPr lang="en-US" sz="5345">
                <a:solidFill>
                  <a:srgbClr val="242423"/>
                </a:solidFill>
                <a:latin typeface="Clear Sans Regular"/>
              </a:rPr>
              <a:t>Model Selection </a:t>
            </a:r>
          </a:p>
        </p:txBody>
      </p:sp>
      <p:pic>
        <p:nvPicPr>
          <p:cNvPr id="4" name="Picture 4"/>
          <p:cNvPicPr>
            <a:picLocks noChangeAspect="1"/>
          </p:cNvPicPr>
          <p:nvPr/>
        </p:nvPicPr>
        <p:blipFill>
          <a:blip r:embed="rId2"/>
          <a:srcRect t="13349"/>
          <a:stretch>
            <a:fillRect/>
          </a:stretch>
        </p:blipFill>
        <p:spPr>
          <a:xfrm>
            <a:off x="-4498257" y="1946745"/>
            <a:ext cx="11053915" cy="6393509"/>
          </a:xfrm>
          <a:prstGeom prst="rect">
            <a:avLst/>
          </a:prstGeom>
        </p:spPr>
      </p:pic>
      <p:pic>
        <p:nvPicPr>
          <p:cNvPr id="5" name="Picture 5"/>
          <p:cNvPicPr>
            <a:picLocks noChangeAspect="1"/>
          </p:cNvPicPr>
          <p:nvPr/>
        </p:nvPicPr>
        <p:blipFill>
          <a:blip r:embed="rId3"/>
          <a:srcRect/>
          <a:stretch>
            <a:fillRect/>
          </a:stretch>
        </p:blipFill>
        <p:spPr>
          <a:xfrm rot="-2331722">
            <a:off x="881004" y="318899"/>
            <a:ext cx="1803914" cy="1864622"/>
          </a:xfrm>
          <a:prstGeom prst="rect">
            <a:avLst/>
          </a:prstGeom>
        </p:spPr>
      </p:pic>
      <p:pic>
        <p:nvPicPr>
          <p:cNvPr id="6" name="Picture 6"/>
          <p:cNvPicPr>
            <a:picLocks noChangeAspect="1"/>
          </p:cNvPicPr>
          <p:nvPr/>
        </p:nvPicPr>
        <p:blipFill>
          <a:blip r:embed="rId4"/>
          <a:srcRect/>
          <a:stretch>
            <a:fillRect/>
          </a:stretch>
        </p:blipFill>
        <p:spPr>
          <a:xfrm rot="2002350">
            <a:off x="-420759" y="7885604"/>
            <a:ext cx="3339765" cy="2329883"/>
          </a:xfrm>
          <a:prstGeom prst="rect">
            <a:avLst/>
          </a:prstGeom>
        </p:spPr>
      </p:pic>
      <p:sp>
        <p:nvSpPr>
          <p:cNvPr id="7" name="TextBox 7"/>
          <p:cNvSpPr txBox="1"/>
          <p:nvPr/>
        </p:nvSpPr>
        <p:spPr>
          <a:xfrm>
            <a:off x="6181625" y="1919523"/>
            <a:ext cx="11042402" cy="71812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242423"/>
                </a:solidFill>
                <a:latin typeface="Noto Sans"/>
              </a:rPr>
              <a:t>Evaluating a model is simple enough: just use a test set.</a:t>
            </a:r>
          </a:p>
          <a:p>
            <a:pPr marL="734059" lvl="1" indent="-367030">
              <a:lnSpc>
                <a:spcPts val="4759"/>
              </a:lnSpc>
              <a:buFont typeface="Arial"/>
              <a:buChar char="•"/>
            </a:pPr>
            <a:r>
              <a:rPr lang="en-US" sz="3399">
                <a:solidFill>
                  <a:srgbClr val="242423"/>
                </a:solidFill>
                <a:latin typeface="Noto Sans"/>
              </a:rPr>
              <a:t>You are hesitating between two types of models?    One option is to train both and compare how well they generalize using the test set.</a:t>
            </a:r>
          </a:p>
          <a:p>
            <a:pPr marL="734059" lvl="1" indent="-367030">
              <a:lnSpc>
                <a:spcPts val="4759"/>
              </a:lnSpc>
              <a:buFont typeface="Arial"/>
              <a:buChar char="•"/>
            </a:pPr>
            <a:r>
              <a:rPr lang="en-US" sz="3399">
                <a:solidFill>
                  <a:srgbClr val="242423"/>
                </a:solidFill>
                <a:latin typeface="Noto Sans"/>
              </a:rPr>
              <a:t>After choose model, you want to apply some regularization to avoid overfitting. The question is, how do you choose the value of the regularization hyperparameter?                                                              One option is to train 100 different models using 100 different values for this hyperparameter.</a:t>
            </a:r>
          </a:p>
          <a:p>
            <a:pPr>
              <a:lnSpc>
                <a:spcPts val="4759"/>
              </a:lnSpc>
            </a:pPr>
            <a:r>
              <a:rPr lang="en-US" sz="3399">
                <a:solidFill>
                  <a:srgbClr val="242423"/>
                </a:solidFill>
                <a:latin typeface="Noto Sans"/>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144839" cy="10287000"/>
          </a:xfrm>
          <a:prstGeom prst="rect">
            <a:avLst/>
          </a:prstGeom>
          <a:solidFill>
            <a:srgbClr val="F3F3F3"/>
          </a:solidFill>
        </p:spPr>
      </p:sp>
      <p:sp>
        <p:nvSpPr>
          <p:cNvPr id="3" name="TextBox 3"/>
          <p:cNvSpPr txBox="1"/>
          <p:nvPr/>
        </p:nvSpPr>
        <p:spPr>
          <a:xfrm>
            <a:off x="6181625" y="30356"/>
            <a:ext cx="11077675" cy="1628775"/>
          </a:xfrm>
          <a:prstGeom prst="rect">
            <a:avLst/>
          </a:prstGeom>
        </p:spPr>
        <p:txBody>
          <a:bodyPr lIns="0" tIns="0" rIns="0" bIns="0" rtlCol="0" anchor="t">
            <a:spAutoFit/>
          </a:bodyPr>
          <a:lstStyle/>
          <a:p>
            <a:pPr algn="ctr">
              <a:lnSpc>
                <a:spcPts val="6414"/>
              </a:lnSpc>
            </a:pPr>
            <a:r>
              <a:rPr lang="en-US" sz="5345">
                <a:solidFill>
                  <a:srgbClr val="242423"/>
                </a:solidFill>
                <a:latin typeface="Clear Sans Regular"/>
              </a:rPr>
              <a:t>Hyperparameter Tuning and </a:t>
            </a:r>
          </a:p>
          <a:p>
            <a:pPr algn="ctr">
              <a:lnSpc>
                <a:spcPts val="6414"/>
              </a:lnSpc>
            </a:pPr>
            <a:r>
              <a:rPr lang="en-US" sz="5345">
                <a:solidFill>
                  <a:srgbClr val="242423"/>
                </a:solidFill>
                <a:latin typeface="Clear Sans Regular"/>
              </a:rPr>
              <a:t>Model Selection </a:t>
            </a:r>
          </a:p>
        </p:txBody>
      </p:sp>
      <p:pic>
        <p:nvPicPr>
          <p:cNvPr id="4" name="Picture 4"/>
          <p:cNvPicPr>
            <a:picLocks noChangeAspect="1"/>
          </p:cNvPicPr>
          <p:nvPr/>
        </p:nvPicPr>
        <p:blipFill>
          <a:blip r:embed="rId2"/>
          <a:srcRect t="13349"/>
          <a:stretch>
            <a:fillRect/>
          </a:stretch>
        </p:blipFill>
        <p:spPr>
          <a:xfrm>
            <a:off x="-4498257" y="1946745"/>
            <a:ext cx="11053915" cy="6393509"/>
          </a:xfrm>
          <a:prstGeom prst="rect">
            <a:avLst/>
          </a:prstGeom>
        </p:spPr>
      </p:pic>
      <p:pic>
        <p:nvPicPr>
          <p:cNvPr id="5" name="Picture 5"/>
          <p:cNvPicPr>
            <a:picLocks noChangeAspect="1"/>
          </p:cNvPicPr>
          <p:nvPr/>
        </p:nvPicPr>
        <p:blipFill>
          <a:blip r:embed="rId3"/>
          <a:srcRect/>
          <a:stretch>
            <a:fillRect/>
          </a:stretch>
        </p:blipFill>
        <p:spPr>
          <a:xfrm rot="-2331722">
            <a:off x="881004" y="318899"/>
            <a:ext cx="1803914" cy="1864622"/>
          </a:xfrm>
          <a:prstGeom prst="rect">
            <a:avLst/>
          </a:prstGeom>
        </p:spPr>
      </p:pic>
      <p:pic>
        <p:nvPicPr>
          <p:cNvPr id="6" name="Picture 6"/>
          <p:cNvPicPr>
            <a:picLocks noChangeAspect="1"/>
          </p:cNvPicPr>
          <p:nvPr/>
        </p:nvPicPr>
        <p:blipFill>
          <a:blip r:embed="rId4"/>
          <a:srcRect/>
          <a:stretch>
            <a:fillRect/>
          </a:stretch>
        </p:blipFill>
        <p:spPr>
          <a:xfrm rot="2002350">
            <a:off x="-420759" y="7885604"/>
            <a:ext cx="3339765" cy="2329883"/>
          </a:xfrm>
          <a:prstGeom prst="rect">
            <a:avLst/>
          </a:prstGeom>
        </p:spPr>
      </p:pic>
      <p:sp>
        <p:nvSpPr>
          <p:cNvPr id="7" name="TextBox 7"/>
          <p:cNvSpPr txBox="1"/>
          <p:nvPr/>
        </p:nvSpPr>
        <p:spPr>
          <a:xfrm>
            <a:off x="6181625" y="1919523"/>
            <a:ext cx="11042402" cy="65811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242423"/>
                </a:solidFill>
                <a:latin typeface="Noto Sans"/>
              </a:rPr>
              <a:t>The problem is that you measured the generalization error multiple times on the test set, and you adapted the model and hyperparameters to produce the best model for that particular set. This means that the model is unlikely to perform as well on new data?                                                     A common solution to this problem is called holdout validation: you simply hold out part of the training set to evaluate several candidate models and select the best one.</a:t>
            </a:r>
          </a:p>
          <a:p>
            <a:pPr>
              <a:lnSpc>
                <a:spcPts val="4759"/>
              </a:lnSpc>
            </a:pPr>
            <a:r>
              <a:rPr lang="en-US" sz="3399">
                <a:solidFill>
                  <a:srgbClr val="242423"/>
                </a:solidFill>
                <a:latin typeface="Noto Sans"/>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144839" cy="10287000"/>
          </a:xfrm>
          <a:prstGeom prst="rect">
            <a:avLst/>
          </a:prstGeom>
          <a:solidFill>
            <a:srgbClr val="F3F3F3"/>
          </a:solidFill>
        </p:spPr>
      </p:sp>
      <p:sp>
        <p:nvSpPr>
          <p:cNvPr id="3" name="TextBox 3"/>
          <p:cNvSpPr txBox="1"/>
          <p:nvPr/>
        </p:nvSpPr>
        <p:spPr>
          <a:xfrm>
            <a:off x="6181625" y="435169"/>
            <a:ext cx="11077675" cy="819150"/>
          </a:xfrm>
          <a:prstGeom prst="rect">
            <a:avLst/>
          </a:prstGeom>
        </p:spPr>
        <p:txBody>
          <a:bodyPr lIns="0" tIns="0" rIns="0" bIns="0" rtlCol="0" anchor="t">
            <a:spAutoFit/>
          </a:bodyPr>
          <a:lstStyle/>
          <a:p>
            <a:pPr algn="ctr">
              <a:lnSpc>
                <a:spcPts val="6414"/>
              </a:lnSpc>
            </a:pPr>
            <a:r>
              <a:rPr lang="en-US" sz="5345">
                <a:solidFill>
                  <a:srgbClr val="242423"/>
                </a:solidFill>
                <a:latin typeface="Clear Sans Regular"/>
              </a:rPr>
              <a:t>Data Mismatch</a:t>
            </a:r>
          </a:p>
        </p:txBody>
      </p:sp>
      <p:pic>
        <p:nvPicPr>
          <p:cNvPr id="4" name="Picture 4"/>
          <p:cNvPicPr>
            <a:picLocks noChangeAspect="1"/>
          </p:cNvPicPr>
          <p:nvPr/>
        </p:nvPicPr>
        <p:blipFill>
          <a:blip r:embed="rId2"/>
          <a:srcRect t="13349"/>
          <a:stretch>
            <a:fillRect/>
          </a:stretch>
        </p:blipFill>
        <p:spPr>
          <a:xfrm>
            <a:off x="-4498257" y="1946745"/>
            <a:ext cx="11053915" cy="6393509"/>
          </a:xfrm>
          <a:prstGeom prst="rect">
            <a:avLst/>
          </a:prstGeom>
        </p:spPr>
      </p:pic>
      <p:pic>
        <p:nvPicPr>
          <p:cNvPr id="5" name="Picture 5"/>
          <p:cNvPicPr>
            <a:picLocks noChangeAspect="1"/>
          </p:cNvPicPr>
          <p:nvPr/>
        </p:nvPicPr>
        <p:blipFill>
          <a:blip r:embed="rId3"/>
          <a:srcRect/>
          <a:stretch>
            <a:fillRect/>
          </a:stretch>
        </p:blipFill>
        <p:spPr>
          <a:xfrm rot="-2331722">
            <a:off x="881004" y="318899"/>
            <a:ext cx="1803914" cy="1864622"/>
          </a:xfrm>
          <a:prstGeom prst="rect">
            <a:avLst/>
          </a:prstGeom>
        </p:spPr>
      </p:pic>
      <p:pic>
        <p:nvPicPr>
          <p:cNvPr id="6" name="Picture 6"/>
          <p:cNvPicPr>
            <a:picLocks noChangeAspect="1"/>
          </p:cNvPicPr>
          <p:nvPr/>
        </p:nvPicPr>
        <p:blipFill>
          <a:blip r:embed="rId4"/>
          <a:srcRect/>
          <a:stretch>
            <a:fillRect/>
          </a:stretch>
        </p:blipFill>
        <p:spPr>
          <a:xfrm rot="2002350">
            <a:off x="-420759" y="7885604"/>
            <a:ext cx="3339765" cy="2329883"/>
          </a:xfrm>
          <a:prstGeom prst="rect">
            <a:avLst/>
          </a:prstGeom>
        </p:spPr>
      </p:pic>
      <p:sp>
        <p:nvSpPr>
          <p:cNvPr id="7" name="TextBox 7"/>
          <p:cNvSpPr txBox="1"/>
          <p:nvPr/>
        </p:nvSpPr>
        <p:spPr>
          <a:xfrm>
            <a:off x="6555657" y="1647601"/>
            <a:ext cx="10703643" cy="2223687"/>
          </a:xfrm>
          <a:prstGeom prst="rect">
            <a:avLst/>
          </a:prstGeom>
        </p:spPr>
        <p:txBody>
          <a:bodyPr lIns="0" tIns="0" rIns="0" bIns="0" rtlCol="0" anchor="t">
            <a:spAutoFit/>
          </a:bodyPr>
          <a:lstStyle/>
          <a:p>
            <a:pPr>
              <a:lnSpc>
                <a:spcPts val="4484"/>
              </a:lnSpc>
            </a:pPr>
            <a:r>
              <a:rPr lang="en-US" sz="3203">
                <a:solidFill>
                  <a:srgbClr val="242423"/>
                </a:solidFill>
                <a:latin typeface="Noto Sans"/>
              </a:rPr>
              <a:t>In some cases, it’s easy to get a large amount of data for training, but this data probably won’t be perfectly representative of the data that will be used in production.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861358" y="0"/>
            <a:ext cx="7426642" cy="10287000"/>
          </a:xfrm>
          <a:prstGeom prst="rect">
            <a:avLst/>
          </a:prstGeom>
          <a:solidFill>
            <a:srgbClr val="F3F3F3"/>
          </a:solidFill>
        </p:spPr>
      </p:sp>
      <p:sp>
        <p:nvSpPr>
          <p:cNvPr id="3" name="TextBox 3"/>
          <p:cNvSpPr txBox="1"/>
          <p:nvPr/>
        </p:nvSpPr>
        <p:spPr>
          <a:xfrm>
            <a:off x="1028700" y="1019175"/>
            <a:ext cx="8510972" cy="1515915"/>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WHY USE MACHINE LEARNING?</a:t>
            </a:r>
          </a:p>
        </p:txBody>
      </p:sp>
      <p:sp>
        <p:nvSpPr>
          <p:cNvPr id="4" name="TextBox 4"/>
          <p:cNvSpPr txBox="1"/>
          <p:nvPr/>
        </p:nvSpPr>
        <p:spPr>
          <a:xfrm>
            <a:off x="10861358" y="456909"/>
            <a:ext cx="6842714" cy="7204895"/>
          </a:xfrm>
          <a:prstGeom prst="rect">
            <a:avLst/>
          </a:prstGeom>
        </p:spPr>
        <p:txBody>
          <a:bodyPr lIns="0" tIns="0" rIns="0" bIns="0" rtlCol="0" anchor="t">
            <a:spAutoFit/>
          </a:bodyPr>
          <a:lstStyle/>
          <a:p>
            <a:pPr marL="548976" lvl="1" indent="-274488">
              <a:lnSpc>
                <a:spcPts val="3559"/>
              </a:lnSpc>
              <a:buFont typeface="Arial"/>
              <a:buChar char="•"/>
            </a:pPr>
            <a:r>
              <a:rPr lang="en-US" sz="2542" spc="-25">
                <a:solidFill>
                  <a:srgbClr val="242423"/>
                </a:solidFill>
                <a:latin typeface="Clear Sans Regular"/>
              </a:rPr>
              <a:t>Problems for which existing solutions require a lot of fine-tuning or long lists of rules: one Machine Learning algorithm can often simplify code and perform better than the traditional approach.</a:t>
            </a:r>
          </a:p>
          <a:p>
            <a:pPr>
              <a:lnSpc>
                <a:spcPts val="3559"/>
              </a:lnSpc>
            </a:pPr>
            <a:endParaRPr lang="en-US" sz="2542" spc="-25">
              <a:solidFill>
                <a:srgbClr val="242423"/>
              </a:solidFill>
              <a:latin typeface="Clear Sans Regular"/>
            </a:endParaRPr>
          </a:p>
          <a:p>
            <a:pPr marL="548976" lvl="1" indent="-274488">
              <a:lnSpc>
                <a:spcPts val="3559"/>
              </a:lnSpc>
              <a:buFont typeface="Arial"/>
              <a:buChar char="•"/>
            </a:pPr>
            <a:r>
              <a:rPr lang="en-US" sz="2542" spc="-25">
                <a:solidFill>
                  <a:srgbClr val="242423"/>
                </a:solidFill>
                <a:latin typeface="Clear Sans Regular"/>
              </a:rPr>
              <a:t>Complex problems for which using a traditional approach yields no good solution: the best Machine Learning techniques can perhaps find a solution.</a:t>
            </a:r>
          </a:p>
          <a:p>
            <a:pPr>
              <a:lnSpc>
                <a:spcPts val="3559"/>
              </a:lnSpc>
            </a:pPr>
            <a:endParaRPr lang="en-US" sz="2542" spc="-25">
              <a:solidFill>
                <a:srgbClr val="242423"/>
              </a:solidFill>
              <a:latin typeface="Clear Sans Regular"/>
            </a:endParaRPr>
          </a:p>
          <a:p>
            <a:pPr marL="548976" lvl="1" indent="-274488">
              <a:lnSpc>
                <a:spcPts val="3559"/>
              </a:lnSpc>
              <a:buFont typeface="Arial"/>
              <a:buChar char="•"/>
            </a:pPr>
            <a:r>
              <a:rPr lang="en-US" sz="2542" spc="-25">
                <a:solidFill>
                  <a:srgbClr val="242423"/>
                </a:solidFill>
                <a:latin typeface="Clear Sans Regular"/>
              </a:rPr>
              <a:t>Fluctuating environments: a Machine Learning system can adapt to new data.</a:t>
            </a:r>
          </a:p>
          <a:p>
            <a:pPr>
              <a:lnSpc>
                <a:spcPts val="3559"/>
              </a:lnSpc>
            </a:pPr>
            <a:endParaRPr lang="en-US" sz="2542" spc="-25">
              <a:solidFill>
                <a:srgbClr val="242423"/>
              </a:solidFill>
              <a:latin typeface="Clear Sans Regular"/>
            </a:endParaRPr>
          </a:p>
          <a:p>
            <a:pPr marL="548976" lvl="1" indent="-274488" algn="l">
              <a:lnSpc>
                <a:spcPts val="3559"/>
              </a:lnSpc>
              <a:buFont typeface="Arial"/>
              <a:buChar char="•"/>
            </a:pPr>
            <a:r>
              <a:rPr lang="en-US" sz="2542" spc="-25">
                <a:solidFill>
                  <a:srgbClr val="242423"/>
                </a:solidFill>
                <a:latin typeface="Clear Sans Regular"/>
              </a:rPr>
              <a:t>Getting insights about complex problems and large amounts of data.</a:t>
            </a:r>
          </a:p>
        </p:txBody>
      </p:sp>
      <p:pic>
        <p:nvPicPr>
          <p:cNvPr id="5" name="Picture 5"/>
          <p:cNvPicPr>
            <a:picLocks noChangeAspect="1"/>
          </p:cNvPicPr>
          <p:nvPr/>
        </p:nvPicPr>
        <p:blipFill>
          <a:blip r:embed="rId2"/>
          <a:srcRect t="13349"/>
          <a:stretch>
            <a:fillRect/>
          </a:stretch>
        </p:blipFill>
        <p:spPr>
          <a:xfrm>
            <a:off x="995778" y="3952181"/>
            <a:ext cx="9865579" cy="5706184"/>
          </a:xfrm>
          <a:prstGeom prst="rect">
            <a:avLst/>
          </a:prstGeom>
        </p:spPr>
      </p:pic>
      <p:pic>
        <p:nvPicPr>
          <p:cNvPr id="6" name="Picture 6"/>
          <p:cNvPicPr>
            <a:picLocks noChangeAspect="1"/>
          </p:cNvPicPr>
          <p:nvPr/>
        </p:nvPicPr>
        <p:blipFill>
          <a:blip r:embed="rId3"/>
          <a:srcRect/>
          <a:stretch>
            <a:fillRect/>
          </a:stretch>
        </p:blipFill>
        <p:spPr>
          <a:xfrm>
            <a:off x="9885722" y="7040711"/>
            <a:ext cx="2300600" cy="2217589"/>
          </a:xfrm>
          <a:prstGeom prst="rect">
            <a:avLst/>
          </a:prstGeom>
        </p:spPr>
      </p:pic>
      <p:pic>
        <p:nvPicPr>
          <p:cNvPr id="7" name="Picture 7"/>
          <p:cNvPicPr>
            <a:picLocks noChangeAspect="1"/>
          </p:cNvPicPr>
          <p:nvPr/>
        </p:nvPicPr>
        <p:blipFill>
          <a:blip r:embed="rId4"/>
          <a:srcRect/>
          <a:stretch>
            <a:fillRect/>
          </a:stretch>
        </p:blipFill>
        <p:spPr>
          <a:xfrm>
            <a:off x="703556" y="4359494"/>
            <a:ext cx="1639648" cy="15680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788720" y="0"/>
            <a:ext cx="9499280" cy="10287000"/>
          </a:xfrm>
          <a:prstGeom prst="rect">
            <a:avLst/>
          </a:prstGeom>
          <a:solidFill>
            <a:srgbClr val="F3F3F3"/>
          </a:solidFill>
        </p:spPr>
      </p:sp>
      <p:sp>
        <p:nvSpPr>
          <p:cNvPr id="3" name="TextBox 3"/>
          <p:cNvSpPr txBox="1"/>
          <p:nvPr/>
        </p:nvSpPr>
        <p:spPr>
          <a:xfrm>
            <a:off x="1028700" y="4172716"/>
            <a:ext cx="6608594" cy="1941569"/>
          </a:xfrm>
          <a:prstGeom prst="rect">
            <a:avLst/>
          </a:prstGeom>
        </p:spPr>
        <p:txBody>
          <a:bodyPr lIns="0" tIns="0" rIns="0" bIns="0" rtlCol="0" anchor="t">
            <a:spAutoFit/>
          </a:bodyPr>
          <a:lstStyle/>
          <a:p>
            <a:pPr>
              <a:lnSpc>
                <a:spcPts val="7679"/>
              </a:lnSpc>
            </a:pPr>
            <a:r>
              <a:rPr lang="en-US" sz="6399">
                <a:solidFill>
                  <a:srgbClr val="242423"/>
                </a:solidFill>
                <a:latin typeface="Clear Sans Regular"/>
              </a:rPr>
              <a:t>Types of Machine Learning Systems</a:t>
            </a:r>
          </a:p>
        </p:txBody>
      </p:sp>
      <p:pic>
        <p:nvPicPr>
          <p:cNvPr id="4" name="Picture 4"/>
          <p:cNvPicPr>
            <a:picLocks noChangeAspect="1"/>
          </p:cNvPicPr>
          <p:nvPr/>
        </p:nvPicPr>
        <p:blipFill>
          <a:blip r:embed="rId2"/>
          <a:srcRect/>
          <a:stretch>
            <a:fillRect/>
          </a:stretch>
        </p:blipFill>
        <p:spPr>
          <a:xfrm>
            <a:off x="9945646" y="2035800"/>
            <a:ext cx="7313654" cy="6215399"/>
          </a:xfrm>
          <a:prstGeom prst="rect">
            <a:avLst/>
          </a:prstGeom>
        </p:spPr>
      </p:pic>
      <p:pic>
        <p:nvPicPr>
          <p:cNvPr id="5" name="Picture 5"/>
          <p:cNvPicPr>
            <a:picLocks noChangeAspect="1"/>
          </p:cNvPicPr>
          <p:nvPr/>
        </p:nvPicPr>
        <p:blipFill>
          <a:blip r:embed="rId3"/>
          <a:srcRect/>
          <a:stretch>
            <a:fillRect/>
          </a:stretch>
        </p:blipFill>
        <p:spPr>
          <a:xfrm>
            <a:off x="7355489" y="465372"/>
            <a:ext cx="3577023" cy="2577807"/>
          </a:xfrm>
          <a:prstGeom prst="rect">
            <a:avLst/>
          </a:prstGeom>
        </p:spPr>
      </p:pic>
      <p:pic>
        <p:nvPicPr>
          <p:cNvPr id="6" name="Picture 6"/>
          <p:cNvPicPr>
            <a:picLocks noChangeAspect="1"/>
          </p:cNvPicPr>
          <p:nvPr/>
        </p:nvPicPr>
        <p:blipFill>
          <a:blip r:embed="rId4"/>
          <a:srcRect/>
          <a:stretch>
            <a:fillRect/>
          </a:stretch>
        </p:blipFill>
        <p:spPr>
          <a:xfrm rot="-3446298">
            <a:off x="15034179" y="161131"/>
            <a:ext cx="2034287" cy="2102749"/>
          </a:xfrm>
          <a:prstGeom prst="rect">
            <a:avLst/>
          </a:prstGeom>
        </p:spPr>
      </p:pic>
      <p:pic>
        <p:nvPicPr>
          <p:cNvPr id="7" name="Picture 7"/>
          <p:cNvPicPr>
            <a:picLocks noChangeAspect="1"/>
          </p:cNvPicPr>
          <p:nvPr/>
        </p:nvPicPr>
        <p:blipFill>
          <a:blip r:embed="rId5"/>
          <a:srcRect/>
          <a:stretch>
            <a:fillRect/>
          </a:stretch>
        </p:blipFill>
        <p:spPr>
          <a:xfrm>
            <a:off x="8303696" y="7148256"/>
            <a:ext cx="2288461" cy="2205888"/>
          </a:xfrm>
          <a:prstGeom prst="rect">
            <a:avLst/>
          </a:prstGeom>
        </p:spPr>
      </p:pic>
      <p:pic>
        <p:nvPicPr>
          <p:cNvPr id="8" name="Picture 8"/>
          <p:cNvPicPr>
            <a:picLocks noChangeAspect="1"/>
          </p:cNvPicPr>
          <p:nvPr/>
        </p:nvPicPr>
        <p:blipFill>
          <a:blip r:embed="rId6"/>
          <a:srcRect/>
          <a:stretch>
            <a:fillRect/>
          </a:stretch>
        </p:blipFill>
        <p:spPr>
          <a:xfrm>
            <a:off x="13602473" y="8731128"/>
            <a:ext cx="2360763" cy="27357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62490"/>
            <a:ext cx="18288000" cy="3856144"/>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a:off x="9999021" y="-2775951"/>
            <a:ext cx="7881835" cy="6164633"/>
          </a:xfrm>
          <a:prstGeom prst="rect">
            <a:avLst/>
          </a:prstGeom>
        </p:spPr>
      </p:pic>
      <p:pic>
        <p:nvPicPr>
          <p:cNvPr id="4" name="Picture 4"/>
          <p:cNvPicPr>
            <a:picLocks noChangeAspect="1"/>
          </p:cNvPicPr>
          <p:nvPr/>
        </p:nvPicPr>
        <p:blipFill>
          <a:blip r:embed="rId3"/>
          <a:srcRect/>
          <a:stretch>
            <a:fillRect/>
          </a:stretch>
        </p:blipFill>
        <p:spPr>
          <a:xfrm rot="1146159">
            <a:off x="13907737" y="3216651"/>
            <a:ext cx="2638988" cy="1410494"/>
          </a:xfrm>
          <a:prstGeom prst="rect">
            <a:avLst/>
          </a:prstGeom>
        </p:spPr>
      </p:pic>
      <p:pic>
        <p:nvPicPr>
          <p:cNvPr id="5" name="Picture 5"/>
          <p:cNvPicPr>
            <a:picLocks noChangeAspect="1"/>
          </p:cNvPicPr>
          <p:nvPr/>
        </p:nvPicPr>
        <p:blipFill>
          <a:blip r:embed="rId4"/>
          <a:srcRect/>
          <a:stretch>
            <a:fillRect/>
          </a:stretch>
        </p:blipFill>
        <p:spPr>
          <a:xfrm>
            <a:off x="10443551" y="1929759"/>
            <a:ext cx="1525575" cy="1458923"/>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661811" y="4811287"/>
            <a:ext cx="664426" cy="664426"/>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8040581" y="4811287"/>
            <a:ext cx="727295" cy="727295"/>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3939939" y="4799321"/>
            <a:ext cx="739261" cy="739261"/>
          </a:xfrm>
          <a:prstGeom prst="rect">
            <a:avLst/>
          </a:prstGeom>
        </p:spPr>
      </p:pic>
      <p:sp>
        <p:nvSpPr>
          <p:cNvPr id="9" name="TextBox 9"/>
          <p:cNvSpPr txBox="1"/>
          <p:nvPr/>
        </p:nvSpPr>
        <p:spPr>
          <a:xfrm>
            <a:off x="1108403" y="2113472"/>
            <a:ext cx="8035597" cy="1429914"/>
          </a:xfrm>
          <a:prstGeom prst="rect">
            <a:avLst/>
          </a:prstGeom>
        </p:spPr>
        <p:txBody>
          <a:bodyPr lIns="0" tIns="0" rIns="0" bIns="0" rtlCol="0" anchor="t">
            <a:spAutoFit/>
          </a:bodyPr>
          <a:lstStyle/>
          <a:p>
            <a:pPr>
              <a:lnSpc>
                <a:spcPts val="5683"/>
              </a:lnSpc>
            </a:pPr>
            <a:r>
              <a:rPr lang="en-US" sz="4736">
                <a:solidFill>
                  <a:srgbClr val="242423"/>
                </a:solidFill>
                <a:latin typeface="Clear Sans Regular"/>
              </a:rPr>
              <a:t>TYPES OF MACHINE LEARNING SYSTEMS</a:t>
            </a:r>
          </a:p>
        </p:txBody>
      </p:sp>
      <p:sp>
        <p:nvSpPr>
          <p:cNvPr id="10" name="TextBox 10"/>
          <p:cNvSpPr txBox="1"/>
          <p:nvPr/>
        </p:nvSpPr>
        <p:spPr>
          <a:xfrm>
            <a:off x="1108403" y="5673959"/>
            <a:ext cx="4435668" cy="2036605"/>
          </a:xfrm>
          <a:prstGeom prst="rect">
            <a:avLst/>
          </a:prstGeom>
        </p:spPr>
        <p:txBody>
          <a:bodyPr lIns="0" tIns="0" rIns="0" bIns="0" rtlCol="0" anchor="t">
            <a:spAutoFit/>
          </a:bodyPr>
          <a:lstStyle/>
          <a:p>
            <a:pPr marL="0" lvl="0" indent="0" algn="l">
              <a:lnSpc>
                <a:spcPts val="3246"/>
              </a:lnSpc>
              <a:spcBef>
                <a:spcPct val="0"/>
              </a:spcBef>
            </a:pPr>
            <a:r>
              <a:rPr lang="en-US" sz="2318" spc="-23">
                <a:solidFill>
                  <a:srgbClr val="242423"/>
                </a:solidFill>
                <a:latin typeface="Clear Sans Regular"/>
              </a:rPr>
              <a:t>Whether or not they are trained with human supervision (supervised, unsupervised, semisupervised, and Reinforcement Learning )</a:t>
            </a:r>
          </a:p>
        </p:txBody>
      </p:sp>
      <p:sp>
        <p:nvSpPr>
          <p:cNvPr id="11" name="TextBox 11"/>
          <p:cNvSpPr txBox="1"/>
          <p:nvPr/>
        </p:nvSpPr>
        <p:spPr>
          <a:xfrm>
            <a:off x="6719125" y="5673959"/>
            <a:ext cx="4097502" cy="1217455"/>
          </a:xfrm>
          <a:prstGeom prst="rect">
            <a:avLst/>
          </a:prstGeom>
        </p:spPr>
        <p:txBody>
          <a:bodyPr lIns="0" tIns="0" rIns="0" bIns="0" rtlCol="0" anchor="t">
            <a:spAutoFit/>
          </a:bodyPr>
          <a:lstStyle/>
          <a:p>
            <a:pPr marL="0" lvl="0" indent="0" algn="just">
              <a:lnSpc>
                <a:spcPts val="3246"/>
              </a:lnSpc>
              <a:spcBef>
                <a:spcPct val="0"/>
              </a:spcBef>
            </a:pPr>
            <a:r>
              <a:rPr lang="en-US" sz="2318" spc="-23">
                <a:solidFill>
                  <a:srgbClr val="242423"/>
                </a:solidFill>
                <a:latin typeface="Clear Sans Regular"/>
              </a:rPr>
              <a:t>Whether or not they can learn incrementally on the fly (online versus batch learning)</a:t>
            </a:r>
          </a:p>
        </p:txBody>
      </p:sp>
      <p:sp>
        <p:nvSpPr>
          <p:cNvPr id="12" name="TextBox 12"/>
          <p:cNvSpPr txBox="1"/>
          <p:nvPr/>
        </p:nvSpPr>
        <p:spPr>
          <a:xfrm>
            <a:off x="12457676" y="5673959"/>
            <a:ext cx="4097502" cy="3265330"/>
          </a:xfrm>
          <a:prstGeom prst="rect">
            <a:avLst/>
          </a:prstGeom>
        </p:spPr>
        <p:txBody>
          <a:bodyPr lIns="0" tIns="0" rIns="0" bIns="0" rtlCol="0" anchor="t">
            <a:spAutoFit/>
          </a:bodyPr>
          <a:lstStyle/>
          <a:p>
            <a:pPr marL="0" lvl="0" indent="0" algn="l">
              <a:lnSpc>
                <a:spcPts val="3246"/>
              </a:lnSpc>
              <a:spcBef>
                <a:spcPct val="0"/>
              </a:spcBef>
            </a:pPr>
            <a:r>
              <a:rPr lang="en-US" sz="2318" spc="-23">
                <a:solidFill>
                  <a:srgbClr val="242423"/>
                </a:solidFill>
                <a:latin typeface="Clear Sans Regular"/>
              </a:rPr>
              <a:t>Whether they work by simply comparing new data points to known data points, or instead by detecting patterns in the training data and building a predictive model, much like scientists do (instance-based versus model-based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a:off x="15365687" y="7601376"/>
            <a:ext cx="4449284" cy="2382046"/>
          </a:xfrm>
          <a:prstGeom prst="rect">
            <a:avLst/>
          </a:prstGeom>
        </p:spPr>
      </p:pic>
      <p:pic>
        <p:nvPicPr>
          <p:cNvPr id="4" name="Picture 4"/>
          <p:cNvPicPr>
            <a:picLocks noChangeAspect="1"/>
          </p:cNvPicPr>
          <p:nvPr/>
        </p:nvPicPr>
        <p:blipFill>
          <a:blip r:embed="rId2"/>
          <a:srcRect/>
          <a:stretch>
            <a:fillRect/>
          </a:stretch>
        </p:blipFill>
        <p:spPr>
          <a:xfrm>
            <a:off x="-1519308" y="515294"/>
            <a:ext cx="4449284" cy="2382046"/>
          </a:xfrm>
          <a:prstGeom prst="rect">
            <a:avLst/>
          </a:prstGeom>
        </p:spPr>
      </p:pic>
      <p:pic>
        <p:nvPicPr>
          <p:cNvPr id="5" name="Picture 5"/>
          <p:cNvPicPr>
            <a:picLocks noChangeAspect="1"/>
          </p:cNvPicPr>
          <p:nvPr/>
        </p:nvPicPr>
        <p:blipFill>
          <a:blip r:embed="rId3">
            <a:alphaModFix amt="99000"/>
          </a:blip>
          <a:srcRect/>
          <a:stretch>
            <a:fillRect/>
          </a:stretch>
        </p:blipFill>
        <p:spPr>
          <a:xfrm>
            <a:off x="6589164" y="2349797"/>
            <a:ext cx="5109672" cy="5587406"/>
          </a:xfrm>
          <a:prstGeom prst="rect">
            <a:avLst/>
          </a:prstGeom>
        </p:spPr>
      </p:pic>
      <p:sp>
        <p:nvSpPr>
          <p:cNvPr id="6" name="TextBox 6"/>
          <p:cNvSpPr txBox="1"/>
          <p:nvPr/>
        </p:nvSpPr>
        <p:spPr>
          <a:xfrm>
            <a:off x="1674974" y="4273141"/>
            <a:ext cx="14938052" cy="1740717"/>
          </a:xfrm>
          <a:prstGeom prst="rect">
            <a:avLst/>
          </a:prstGeom>
        </p:spPr>
        <p:txBody>
          <a:bodyPr lIns="0" tIns="0" rIns="0" bIns="0" rtlCol="0" anchor="t">
            <a:spAutoFit/>
          </a:bodyPr>
          <a:lstStyle/>
          <a:p>
            <a:pPr algn="ctr">
              <a:lnSpc>
                <a:spcPts val="6889"/>
              </a:lnSpc>
            </a:pPr>
            <a:r>
              <a:rPr lang="en-US" sz="5741">
                <a:solidFill>
                  <a:srgbClr val="242423"/>
                </a:solidFill>
                <a:latin typeface="Clear Sans Regular"/>
              </a:rPr>
              <a:t>Whether or not they are trained with human supervision</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416444" y="2500192"/>
            <a:ext cx="1304716" cy="13047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296120" cy="10287000"/>
          </a:xfrm>
          <a:prstGeom prst="rect">
            <a:avLst/>
          </a:prstGeom>
          <a:solidFill>
            <a:srgbClr val="F3F3F3"/>
          </a:solidFill>
        </p:spPr>
      </p:sp>
      <p:sp>
        <p:nvSpPr>
          <p:cNvPr id="3" name="TextBox 3"/>
          <p:cNvSpPr txBox="1"/>
          <p:nvPr/>
        </p:nvSpPr>
        <p:spPr>
          <a:xfrm>
            <a:off x="9627793" y="1308349"/>
            <a:ext cx="5913959" cy="2020547"/>
          </a:xfrm>
          <a:prstGeom prst="rect">
            <a:avLst/>
          </a:prstGeom>
        </p:spPr>
        <p:txBody>
          <a:bodyPr lIns="0" tIns="0" rIns="0" bIns="0" rtlCol="0" anchor="t">
            <a:spAutoFit/>
          </a:bodyPr>
          <a:lstStyle/>
          <a:p>
            <a:pPr>
              <a:lnSpc>
                <a:spcPts val="4063"/>
              </a:lnSpc>
              <a:spcBef>
                <a:spcPct val="0"/>
              </a:spcBef>
            </a:pPr>
            <a:r>
              <a:rPr lang="en-US" sz="2902" spc="-29">
                <a:solidFill>
                  <a:srgbClr val="242423"/>
                </a:solidFill>
                <a:latin typeface="Clear Sans Regular"/>
              </a:rPr>
              <a:t>In supervised learning, the training set you feed to the algorithm includes the desired solutions, called labels</a:t>
            </a:r>
          </a:p>
        </p:txBody>
      </p:sp>
      <p:pic>
        <p:nvPicPr>
          <p:cNvPr id="4" name="Picture 4"/>
          <p:cNvPicPr>
            <a:picLocks noChangeAspect="1"/>
          </p:cNvPicPr>
          <p:nvPr/>
        </p:nvPicPr>
        <p:blipFill>
          <a:blip r:embed="rId2"/>
          <a:srcRect/>
          <a:stretch>
            <a:fillRect/>
          </a:stretch>
        </p:blipFill>
        <p:spPr>
          <a:xfrm>
            <a:off x="7477514" y="3561881"/>
            <a:ext cx="3332972" cy="3163238"/>
          </a:xfrm>
          <a:prstGeom prst="rect">
            <a:avLst/>
          </a:prstGeom>
        </p:spPr>
      </p:pic>
      <p:pic>
        <p:nvPicPr>
          <p:cNvPr id="5" name="Picture 5"/>
          <p:cNvPicPr>
            <a:picLocks noChangeAspect="1"/>
          </p:cNvPicPr>
          <p:nvPr/>
        </p:nvPicPr>
        <p:blipFill>
          <a:blip r:embed="rId3"/>
          <a:srcRect/>
          <a:stretch>
            <a:fillRect/>
          </a:stretch>
        </p:blipFill>
        <p:spPr>
          <a:xfrm>
            <a:off x="15541752" y="270771"/>
            <a:ext cx="3435096" cy="1835999"/>
          </a:xfrm>
          <a:prstGeom prst="rect">
            <a:avLst/>
          </a:prstGeom>
        </p:spPr>
      </p:pic>
      <p:pic>
        <p:nvPicPr>
          <p:cNvPr id="6" name="Picture 6"/>
          <p:cNvPicPr>
            <a:picLocks noChangeAspect="1"/>
          </p:cNvPicPr>
          <p:nvPr/>
        </p:nvPicPr>
        <p:blipFill>
          <a:blip r:embed="rId3"/>
          <a:srcRect/>
          <a:stretch>
            <a:fillRect/>
          </a:stretch>
        </p:blipFill>
        <p:spPr>
          <a:xfrm>
            <a:off x="-533658" y="8190190"/>
            <a:ext cx="3435096" cy="1835999"/>
          </a:xfrm>
          <a:prstGeom prst="rect">
            <a:avLst/>
          </a:prstGeom>
        </p:spPr>
      </p:pic>
      <p:pic>
        <p:nvPicPr>
          <p:cNvPr id="7" name="Picture 7"/>
          <p:cNvPicPr>
            <a:picLocks noChangeAspect="1"/>
          </p:cNvPicPr>
          <p:nvPr/>
        </p:nvPicPr>
        <p:blipFill>
          <a:blip r:embed="rId2"/>
          <a:srcRect/>
          <a:stretch>
            <a:fillRect/>
          </a:stretch>
        </p:blipFill>
        <p:spPr>
          <a:xfrm>
            <a:off x="372967" y="-2248628"/>
            <a:ext cx="3332972" cy="3163238"/>
          </a:xfrm>
          <a:prstGeom prst="rect">
            <a:avLst/>
          </a:prstGeom>
        </p:spPr>
      </p:pic>
      <p:pic>
        <p:nvPicPr>
          <p:cNvPr id="8" name="Picture 8"/>
          <p:cNvPicPr>
            <a:picLocks noChangeAspect="1"/>
          </p:cNvPicPr>
          <p:nvPr/>
        </p:nvPicPr>
        <p:blipFill>
          <a:blip r:embed="rId2"/>
          <a:srcRect/>
          <a:stretch>
            <a:fillRect/>
          </a:stretch>
        </p:blipFill>
        <p:spPr>
          <a:xfrm>
            <a:off x="14596557" y="9108190"/>
            <a:ext cx="3332972" cy="3163238"/>
          </a:xfrm>
          <a:prstGeom prst="rect">
            <a:avLst/>
          </a:prstGeom>
        </p:spPr>
      </p:pic>
      <p:sp>
        <p:nvSpPr>
          <p:cNvPr id="9" name="TextBox 9"/>
          <p:cNvSpPr txBox="1"/>
          <p:nvPr/>
        </p:nvSpPr>
        <p:spPr>
          <a:xfrm>
            <a:off x="1028700" y="4390305"/>
            <a:ext cx="5354478" cy="1506390"/>
          </a:xfrm>
          <a:prstGeom prst="rect">
            <a:avLst/>
          </a:prstGeom>
        </p:spPr>
        <p:txBody>
          <a:bodyPr lIns="0" tIns="0" rIns="0" bIns="0" rtlCol="0" anchor="t">
            <a:spAutoFit/>
          </a:bodyPr>
          <a:lstStyle/>
          <a:p>
            <a:pPr>
              <a:lnSpc>
                <a:spcPts val="5999"/>
              </a:lnSpc>
            </a:pPr>
            <a:r>
              <a:rPr lang="en-US" sz="4999">
                <a:solidFill>
                  <a:srgbClr val="242423"/>
                </a:solidFill>
                <a:latin typeface="Clear Sans Regular"/>
              </a:rPr>
              <a:t>SUPERVISED LEARNING</a:t>
            </a:r>
          </a:p>
        </p:txBody>
      </p:sp>
      <p:sp>
        <p:nvSpPr>
          <p:cNvPr id="10" name="TextBox 10"/>
          <p:cNvSpPr txBox="1"/>
          <p:nvPr/>
        </p:nvSpPr>
        <p:spPr>
          <a:xfrm>
            <a:off x="11132290" y="4048125"/>
            <a:ext cx="7155710" cy="2190750"/>
          </a:xfrm>
          <a:prstGeom prst="rect">
            <a:avLst/>
          </a:prstGeom>
        </p:spPr>
        <p:txBody>
          <a:bodyPr lIns="0" tIns="0" rIns="0" bIns="0" rtlCol="0" anchor="t">
            <a:spAutoFit/>
          </a:bodyPr>
          <a:lstStyle/>
          <a:p>
            <a:pPr marL="625772" lvl="1" indent="-312886">
              <a:lnSpc>
                <a:spcPts val="3478"/>
              </a:lnSpc>
              <a:buFont typeface="Arial"/>
              <a:buChar char="•"/>
            </a:pPr>
            <a:r>
              <a:rPr lang="en-US" sz="2898">
                <a:solidFill>
                  <a:srgbClr val="242423"/>
                </a:solidFill>
                <a:latin typeface="Clear Sans Regular"/>
              </a:rPr>
              <a:t>Classification: predict a category, all off small set from possible outputs</a:t>
            </a:r>
          </a:p>
          <a:p>
            <a:pPr>
              <a:lnSpc>
                <a:spcPts val="3478"/>
              </a:lnSpc>
            </a:pPr>
            <a:endParaRPr lang="en-US" sz="2898">
              <a:solidFill>
                <a:srgbClr val="242423"/>
              </a:solidFill>
              <a:latin typeface="Clear Sans Regular"/>
            </a:endParaRPr>
          </a:p>
          <a:p>
            <a:pPr marL="625772" lvl="1" indent="-312886">
              <a:lnSpc>
                <a:spcPts val="3478"/>
              </a:lnSpc>
              <a:buFont typeface="Arial"/>
              <a:buChar char="•"/>
            </a:pPr>
            <a:r>
              <a:rPr lang="en-US" sz="2898">
                <a:solidFill>
                  <a:srgbClr val="242423"/>
                </a:solidFill>
                <a:latin typeface="Clear Sans Regular"/>
              </a:rPr>
              <a:t>Regression: predict a number from infinitely many possible outputs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035123" cy="102870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a:off x="1028700" y="4390359"/>
            <a:ext cx="6082860" cy="4867941"/>
          </a:xfrm>
          <a:prstGeom prst="rect">
            <a:avLst/>
          </a:prstGeom>
        </p:spPr>
      </p:pic>
      <p:pic>
        <p:nvPicPr>
          <p:cNvPr id="4" name="Picture 4"/>
          <p:cNvPicPr>
            <a:picLocks noChangeAspect="1"/>
          </p:cNvPicPr>
          <p:nvPr/>
        </p:nvPicPr>
        <p:blipFill>
          <a:blip r:embed="rId3"/>
          <a:srcRect/>
          <a:stretch>
            <a:fillRect/>
          </a:stretch>
        </p:blipFill>
        <p:spPr>
          <a:xfrm rot="1822445">
            <a:off x="5965978" y="8311185"/>
            <a:ext cx="2715278" cy="1894230"/>
          </a:xfrm>
          <a:prstGeom prst="rect">
            <a:avLst/>
          </a:prstGeom>
        </p:spPr>
      </p:pic>
      <p:pic>
        <p:nvPicPr>
          <p:cNvPr id="5" name="Picture 5"/>
          <p:cNvPicPr>
            <a:picLocks noChangeAspect="1"/>
          </p:cNvPicPr>
          <p:nvPr/>
        </p:nvPicPr>
        <p:blipFill>
          <a:blip r:embed="rId4"/>
          <a:srcRect/>
          <a:stretch>
            <a:fillRect/>
          </a:stretch>
        </p:blipFill>
        <p:spPr>
          <a:xfrm rot="-2845698">
            <a:off x="-325263" y="3941630"/>
            <a:ext cx="1890916" cy="1954552"/>
          </a:xfrm>
          <a:prstGeom prst="rect">
            <a:avLst/>
          </a:prstGeom>
        </p:spPr>
      </p:pic>
      <p:sp>
        <p:nvSpPr>
          <p:cNvPr id="6" name="TextBox 6"/>
          <p:cNvSpPr txBox="1"/>
          <p:nvPr/>
        </p:nvSpPr>
        <p:spPr>
          <a:xfrm>
            <a:off x="1338237" y="2045588"/>
            <a:ext cx="5985380" cy="1515915"/>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UNSUPERVISED LEARNING</a:t>
            </a:r>
          </a:p>
        </p:txBody>
      </p:sp>
      <p:sp>
        <p:nvSpPr>
          <p:cNvPr id="7" name="TextBox 7"/>
          <p:cNvSpPr txBox="1"/>
          <p:nvPr/>
        </p:nvSpPr>
        <p:spPr>
          <a:xfrm>
            <a:off x="9144000" y="618646"/>
            <a:ext cx="8115300" cy="1526541"/>
          </a:xfrm>
          <a:prstGeom prst="rect">
            <a:avLst/>
          </a:prstGeom>
        </p:spPr>
        <p:txBody>
          <a:bodyPr lIns="0" tIns="0" rIns="0" bIns="0" rtlCol="0" anchor="t">
            <a:spAutoFit/>
          </a:bodyPr>
          <a:lstStyle/>
          <a:p>
            <a:pPr marL="0" lvl="0" indent="0" algn="l">
              <a:lnSpc>
                <a:spcPts val="4059"/>
              </a:lnSpc>
              <a:spcBef>
                <a:spcPct val="0"/>
              </a:spcBef>
            </a:pPr>
            <a:r>
              <a:rPr lang="en-US" sz="2899" spc="-28">
                <a:solidFill>
                  <a:srgbClr val="242423"/>
                </a:solidFill>
                <a:latin typeface="Clear Sans Regular"/>
              </a:rPr>
              <a:t>In unsupervised learning, the training data is unlabeled . The system tries to learn without a teacher. </a:t>
            </a:r>
          </a:p>
        </p:txBody>
      </p:sp>
      <p:sp>
        <p:nvSpPr>
          <p:cNvPr id="8" name="TextBox 8"/>
          <p:cNvSpPr txBox="1"/>
          <p:nvPr/>
        </p:nvSpPr>
        <p:spPr>
          <a:xfrm>
            <a:off x="9144000" y="2097562"/>
            <a:ext cx="8115300" cy="2360295"/>
          </a:xfrm>
          <a:prstGeom prst="rect">
            <a:avLst/>
          </a:prstGeom>
        </p:spPr>
        <p:txBody>
          <a:bodyPr lIns="0" tIns="0" rIns="0" bIns="0" rtlCol="0" anchor="t">
            <a:spAutoFit/>
          </a:bodyPr>
          <a:lstStyle/>
          <a:p>
            <a:pPr marL="582930" lvl="1" indent="-291465" algn="l">
              <a:lnSpc>
                <a:spcPts val="3779"/>
              </a:lnSpc>
              <a:buFont typeface="Arial"/>
              <a:buChar char="•"/>
            </a:pPr>
            <a:r>
              <a:rPr lang="en-US" sz="2700" spc="-27">
                <a:solidFill>
                  <a:srgbClr val="242423"/>
                </a:solidFill>
                <a:latin typeface="Clear Sans Regular Bold"/>
              </a:rPr>
              <a:t>Clustering</a:t>
            </a:r>
            <a:r>
              <a:rPr lang="en-US" sz="2700" spc="-27">
                <a:solidFill>
                  <a:srgbClr val="242423"/>
                </a:solidFill>
                <a:latin typeface="Clear Sans Regular"/>
              </a:rPr>
              <a:t>: the task of dividing the population or data points into a number of groups such that data points in the same groups are more similar to other data points in the same group and dissimilar to the data points in other groups</a:t>
            </a:r>
          </a:p>
        </p:txBody>
      </p:sp>
      <p:sp>
        <p:nvSpPr>
          <p:cNvPr id="9" name="TextBox 9"/>
          <p:cNvSpPr txBox="1"/>
          <p:nvPr/>
        </p:nvSpPr>
        <p:spPr>
          <a:xfrm>
            <a:off x="9144000" y="5047585"/>
            <a:ext cx="8115300" cy="2457450"/>
          </a:xfrm>
          <a:prstGeom prst="rect">
            <a:avLst/>
          </a:prstGeom>
        </p:spPr>
        <p:txBody>
          <a:bodyPr lIns="0" tIns="0" rIns="0" bIns="0" rtlCol="0" anchor="t">
            <a:spAutoFit/>
          </a:bodyPr>
          <a:lstStyle/>
          <a:p>
            <a:pPr marL="582930" lvl="1" indent="-291465">
              <a:lnSpc>
                <a:spcPts val="3240"/>
              </a:lnSpc>
              <a:buFont typeface="Arial"/>
              <a:buChar char="•"/>
            </a:pPr>
            <a:r>
              <a:rPr lang="en-US" sz="2700">
                <a:solidFill>
                  <a:srgbClr val="242423"/>
                </a:solidFill>
                <a:latin typeface="Clear Sans Regular Bold"/>
              </a:rPr>
              <a:t>Visualization and dimensionality reduction: </a:t>
            </a:r>
          </a:p>
          <a:p>
            <a:pPr>
              <a:lnSpc>
                <a:spcPts val="3240"/>
              </a:lnSpc>
            </a:pPr>
            <a:r>
              <a:rPr lang="en-US" sz="2700">
                <a:solidFill>
                  <a:srgbClr val="242423"/>
                </a:solidFill>
                <a:latin typeface="Clear Sans Regular Bold"/>
              </a:rPr>
              <a:t> </a:t>
            </a:r>
          </a:p>
          <a:p>
            <a:pPr>
              <a:lnSpc>
                <a:spcPts val="3240"/>
              </a:lnSpc>
            </a:pPr>
            <a:r>
              <a:rPr lang="en-US" sz="2700">
                <a:solidFill>
                  <a:srgbClr val="242423"/>
                </a:solidFill>
                <a:latin typeface="Clear Sans Regular Bold"/>
              </a:rPr>
              <a:t> </a:t>
            </a:r>
          </a:p>
          <a:p>
            <a:pPr>
              <a:lnSpc>
                <a:spcPts val="3240"/>
              </a:lnSpc>
            </a:pPr>
            <a:endParaRPr lang="en-US" sz="2700">
              <a:solidFill>
                <a:srgbClr val="242423"/>
              </a:solidFill>
              <a:latin typeface="Clear Sans Regular Bold"/>
            </a:endParaRPr>
          </a:p>
          <a:p>
            <a:pPr>
              <a:lnSpc>
                <a:spcPts val="3240"/>
              </a:lnSpc>
            </a:pPr>
            <a:endParaRPr lang="en-US" sz="2700">
              <a:solidFill>
                <a:srgbClr val="242423"/>
              </a:solidFill>
              <a:latin typeface="Clear Sans Regular Bold"/>
            </a:endParaRPr>
          </a:p>
          <a:p>
            <a:pPr>
              <a:lnSpc>
                <a:spcPts val="3240"/>
              </a:lnSpc>
            </a:pPr>
            <a:endParaRPr lang="en-US" sz="2700">
              <a:solidFill>
                <a:srgbClr val="242423"/>
              </a:solidFill>
              <a:latin typeface="Clear Sans Regular Bold"/>
            </a:endParaRPr>
          </a:p>
        </p:txBody>
      </p:sp>
      <p:sp>
        <p:nvSpPr>
          <p:cNvPr id="10" name="TextBox 10"/>
          <p:cNvSpPr txBox="1"/>
          <p:nvPr/>
        </p:nvSpPr>
        <p:spPr>
          <a:xfrm>
            <a:off x="9391841" y="5502040"/>
            <a:ext cx="7619617" cy="4505325"/>
          </a:xfrm>
          <a:prstGeom prst="rect">
            <a:avLst/>
          </a:prstGeom>
        </p:spPr>
        <p:txBody>
          <a:bodyPr lIns="0" tIns="0" rIns="0" bIns="0" rtlCol="0" anchor="t">
            <a:spAutoFit/>
          </a:bodyPr>
          <a:lstStyle/>
          <a:p>
            <a:pPr>
              <a:lnSpc>
                <a:spcPts val="3240"/>
              </a:lnSpc>
            </a:pPr>
            <a:r>
              <a:rPr lang="en-US" sz="2700">
                <a:solidFill>
                  <a:srgbClr val="242423"/>
                </a:solidFill>
                <a:latin typeface="Clear Sans Regular Bold Italics"/>
              </a:rPr>
              <a:t>Visualization algorithms</a:t>
            </a:r>
            <a:r>
              <a:rPr lang="en-US" sz="2700">
                <a:solidFill>
                  <a:srgbClr val="242423"/>
                </a:solidFill>
                <a:latin typeface="Clear Sans Regular"/>
              </a:rPr>
              <a:t>: you feed them a lot of complex and unlabeled data, and they output a 2D or 3D rep‐ resentation of your data that can easily be plotted.</a:t>
            </a:r>
          </a:p>
          <a:p>
            <a:pPr>
              <a:lnSpc>
                <a:spcPts val="3240"/>
              </a:lnSpc>
            </a:pPr>
            <a:r>
              <a:rPr lang="en-US" sz="2700">
                <a:solidFill>
                  <a:srgbClr val="242423"/>
                </a:solidFill>
                <a:latin typeface="Clear Sans Regular Bold Italics"/>
              </a:rPr>
              <a:t>Dimensionality reduction:  </a:t>
            </a:r>
            <a:r>
              <a:rPr lang="en-US" sz="2700">
                <a:solidFill>
                  <a:srgbClr val="242423"/>
                </a:solidFill>
                <a:latin typeface="Clear Sans Regular"/>
              </a:rPr>
              <a:t>to simplify the data without losing too much information. There are two ways to do this:</a:t>
            </a:r>
          </a:p>
          <a:p>
            <a:pPr marL="582930" lvl="1" indent="-291465">
              <a:lnSpc>
                <a:spcPts val="3240"/>
              </a:lnSpc>
              <a:buFont typeface="Arial"/>
              <a:buChar char="•"/>
            </a:pPr>
            <a:r>
              <a:rPr lang="en-US" sz="2700">
                <a:solidFill>
                  <a:srgbClr val="242423"/>
                </a:solidFill>
                <a:latin typeface="Clear Sans Regular"/>
              </a:rPr>
              <a:t>Feature Selectiong: </a:t>
            </a:r>
          </a:p>
          <a:p>
            <a:pPr marL="582930" lvl="1" indent="-291465">
              <a:lnSpc>
                <a:spcPts val="3240"/>
              </a:lnSpc>
              <a:buFont typeface="Arial"/>
              <a:buChar char="•"/>
            </a:pPr>
            <a:r>
              <a:rPr lang="en-US" sz="2700">
                <a:solidFill>
                  <a:srgbClr val="242423"/>
                </a:solidFill>
                <a:latin typeface="Clear Sans Regular"/>
              </a:rPr>
              <a:t>Feature Extraction:  merge several correlated features into one</a:t>
            </a:r>
          </a:p>
          <a:p>
            <a:pPr>
              <a:lnSpc>
                <a:spcPts val="3240"/>
              </a:lnSpc>
              <a:spcBef>
                <a:spcPct val="0"/>
              </a:spcBef>
            </a:pPr>
            <a:endParaRPr lang="en-US" sz="2700">
              <a:solidFill>
                <a:srgbClr val="242423"/>
              </a:solidFill>
              <a:latin typeface="Clear Sans Regul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035123" cy="10287000"/>
          </a:xfrm>
          <a:prstGeom prst="rect">
            <a:avLst/>
          </a:prstGeom>
          <a:solidFill>
            <a:srgbClr val="F3F3F3"/>
          </a:solidFill>
        </p:spPr>
      </p:sp>
      <p:pic>
        <p:nvPicPr>
          <p:cNvPr id="3" name="Picture 3"/>
          <p:cNvPicPr>
            <a:picLocks noChangeAspect="1"/>
          </p:cNvPicPr>
          <p:nvPr/>
        </p:nvPicPr>
        <p:blipFill>
          <a:blip r:embed="rId2"/>
          <a:srcRect/>
          <a:stretch>
            <a:fillRect/>
          </a:stretch>
        </p:blipFill>
        <p:spPr>
          <a:xfrm>
            <a:off x="1028700" y="4390359"/>
            <a:ext cx="6082860" cy="4867941"/>
          </a:xfrm>
          <a:prstGeom prst="rect">
            <a:avLst/>
          </a:prstGeom>
        </p:spPr>
      </p:pic>
      <p:pic>
        <p:nvPicPr>
          <p:cNvPr id="4" name="Picture 4"/>
          <p:cNvPicPr>
            <a:picLocks noChangeAspect="1"/>
          </p:cNvPicPr>
          <p:nvPr/>
        </p:nvPicPr>
        <p:blipFill>
          <a:blip r:embed="rId3"/>
          <a:srcRect/>
          <a:stretch>
            <a:fillRect/>
          </a:stretch>
        </p:blipFill>
        <p:spPr>
          <a:xfrm rot="1822445">
            <a:off x="5965978" y="8311185"/>
            <a:ext cx="2715278" cy="1894230"/>
          </a:xfrm>
          <a:prstGeom prst="rect">
            <a:avLst/>
          </a:prstGeom>
        </p:spPr>
      </p:pic>
      <p:pic>
        <p:nvPicPr>
          <p:cNvPr id="5" name="Picture 5"/>
          <p:cNvPicPr>
            <a:picLocks noChangeAspect="1"/>
          </p:cNvPicPr>
          <p:nvPr/>
        </p:nvPicPr>
        <p:blipFill>
          <a:blip r:embed="rId4"/>
          <a:srcRect/>
          <a:stretch>
            <a:fillRect/>
          </a:stretch>
        </p:blipFill>
        <p:spPr>
          <a:xfrm rot="-2845698">
            <a:off x="-325263" y="3941630"/>
            <a:ext cx="1890916" cy="1954552"/>
          </a:xfrm>
          <a:prstGeom prst="rect">
            <a:avLst/>
          </a:prstGeom>
        </p:spPr>
      </p:pic>
      <p:sp>
        <p:nvSpPr>
          <p:cNvPr id="6" name="TextBox 6"/>
          <p:cNvSpPr txBox="1"/>
          <p:nvPr/>
        </p:nvSpPr>
        <p:spPr>
          <a:xfrm>
            <a:off x="1338237" y="2120461"/>
            <a:ext cx="5985380" cy="1515915"/>
          </a:xfrm>
          <a:prstGeom prst="rect">
            <a:avLst/>
          </a:prstGeom>
        </p:spPr>
        <p:txBody>
          <a:bodyPr lIns="0" tIns="0" rIns="0" bIns="0" rtlCol="0" anchor="t">
            <a:spAutoFit/>
          </a:bodyPr>
          <a:lstStyle/>
          <a:p>
            <a:pPr>
              <a:lnSpc>
                <a:spcPts val="6000"/>
              </a:lnSpc>
            </a:pPr>
            <a:r>
              <a:rPr lang="en-US" sz="5000">
                <a:solidFill>
                  <a:srgbClr val="242423"/>
                </a:solidFill>
                <a:latin typeface="Clear Sans Regular"/>
              </a:rPr>
              <a:t>UNSUPERVISED LEARNING</a:t>
            </a:r>
          </a:p>
        </p:txBody>
      </p:sp>
      <p:sp>
        <p:nvSpPr>
          <p:cNvPr id="7" name="TextBox 7"/>
          <p:cNvSpPr txBox="1"/>
          <p:nvPr/>
        </p:nvSpPr>
        <p:spPr>
          <a:xfrm>
            <a:off x="9144000" y="6401395"/>
            <a:ext cx="7562850" cy="1733550"/>
          </a:xfrm>
          <a:prstGeom prst="rect">
            <a:avLst/>
          </a:prstGeom>
        </p:spPr>
        <p:txBody>
          <a:bodyPr lIns="0" tIns="0" rIns="0" bIns="0" rtlCol="0" anchor="t">
            <a:spAutoFit/>
          </a:bodyPr>
          <a:lstStyle/>
          <a:p>
            <a:pPr marL="582932" lvl="1" indent="-291466">
              <a:lnSpc>
                <a:spcPts val="3780"/>
              </a:lnSpc>
              <a:buFont typeface="Arial"/>
              <a:buChar char="•"/>
            </a:pPr>
            <a:r>
              <a:rPr lang="en-US" sz="2700" spc="-27">
                <a:solidFill>
                  <a:srgbClr val="242423"/>
                </a:solidFill>
                <a:latin typeface="Clear Sans Regular Bold Italics"/>
              </a:rPr>
              <a:t>Association rule learning: </a:t>
            </a:r>
            <a:r>
              <a:rPr lang="en-US" sz="2700" spc="-27">
                <a:solidFill>
                  <a:srgbClr val="242423"/>
                </a:solidFill>
                <a:latin typeface="Clear Sans Regular"/>
              </a:rPr>
              <a:t>dig into large amounts of data and discover interesting relations between attributes.      </a:t>
            </a:r>
            <a:r>
              <a:rPr lang="en-US" sz="2700" spc="-27">
                <a:solidFill>
                  <a:srgbClr val="242423"/>
                </a:solidFill>
                <a:latin typeface="Clear Sans Regular Bold Italics"/>
              </a:rPr>
              <a:t>                                  </a:t>
            </a:r>
          </a:p>
          <a:p>
            <a:pPr algn="l">
              <a:lnSpc>
                <a:spcPts val="2520"/>
              </a:lnSpc>
            </a:pPr>
            <a:endParaRPr lang="en-US" sz="2700" spc="-27">
              <a:solidFill>
                <a:srgbClr val="242423"/>
              </a:solidFill>
              <a:latin typeface="Clear Sans Regular Bold Italics"/>
            </a:endParaRPr>
          </a:p>
        </p:txBody>
      </p:sp>
      <p:sp>
        <p:nvSpPr>
          <p:cNvPr id="8" name="TextBox 8"/>
          <p:cNvSpPr txBox="1"/>
          <p:nvPr/>
        </p:nvSpPr>
        <p:spPr>
          <a:xfrm>
            <a:off x="8973812" y="2082361"/>
            <a:ext cx="8285488" cy="2836545"/>
          </a:xfrm>
          <a:prstGeom prst="rect">
            <a:avLst/>
          </a:prstGeom>
        </p:spPr>
        <p:txBody>
          <a:bodyPr lIns="0" tIns="0" rIns="0" bIns="0" rtlCol="0" anchor="t">
            <a:spAutoFit/>
          </a:bodyPr>
          <a:lstStyle/>
          <a:p>
            <a:pPr marL="582930" lvl="1" indent="-291465" algn="l">
              <a:lnSpc>
                <a:spcPts val="3779"/>
              </a:lnSpc>
              <a:buFont typeface="Arial"/>
              <a:buChar char="•"/>
            </a:pPr>
            <a:r>
              <a:rPr lang="en-US" sz="2700" spc="-27">
                <a:solidFill>
                  <a:srgbClr val="242423"/>
                </a:solidFill>
                <a:latin typeface="Clear Sans Regular Bold"/>
              </a:rPr>
              <a:t>Anomaly detection and novelty detection:                                                             </a:t>
            </a:r>
            <a:r>
              <a:rPr lang="en-US" sz="2700" spc="-27">
                <a:solidFill>
                  <a:srgbClr val="242423"/>
                </a:solidFill>
                <a:latin typeface="Clear Sans Regular Bold Italics"/>
              </a:rPr>
              <a:t>Anomaly Detection: </a:t>
            </a:r>
            <a:r>
              <a:rPr lang="en-US" sz="2700" spc="-27">
                <a:solidFill>
                  <a:srgbClr val="242423"/>
                </a:solidFill>
                <a:latin typeface="Clear Sans Regular"/>
              </a:rPr>
              <a:t>the process of locating unusual points or patterns in a set of data.                                                    </a:t>
            </a:r>
            <a:r>
              <a:rPr lang="en-US" sz="2700" spc="-27">
                <a:solidFill>
                  <a:srgbClr val="242423"/>
                </a:solidFill>
                <a:latin typeface="Clear Sans Regular Bold Italics"/>
              </a:rPr>
              <a:t>Novelty detection: </a:t>
            </a:r>
            <a:r>
              <a:rPr lang="en-US" sz="2700" spc="-27">
                <a:solidFill>
                  <a:srgbClr val="242423"/>
                </a:solidFill>
                <a:latin typeface="Clear Sans Regular"/>
              </a:rPr>
              <a:t>the process of detecting new instances that look different from all instances in the training set.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1421</Words>
  <Application>Microsoft Office PowerPoint</Application>
  <PresentationFormat>Custom</PresentationFormat>
  <Paragraphs>103</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Clear Sans Regular Bold</vt:lpstr>
      <vt:lpstr>Noto Sans</vt:lpstr>
      <vt:lpstr>Clear Sans Regular Bold Italics</vt:lpstr>
      <vt:lpstr>Arial</vt:lpstr>
      <vt:lpstr>Noto Sans Bold</vt:lpstr>
      <vt:lpstr>Calibri</vt:lpstr>
      <vt:lpstr>Fira Sans Bold</vt:lpstr>
      <vt:lpstr>Clear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nghệ Đột phá</dc:title>
  <dc:creator>FPT</dc:creator>
  <cp:lastModifiedBy>DELL</cp:lastModifiedBy>
  <cp:revision>2</cp:revision>
  <dcterms:created xsi:type="dcterms:W3CDTF">2006-08-16T00:00:00Z</dcterms:created>
  <dcterms:modified xsi:type="dcterms:W3CDTF">2022-10-23T16:20:16Z</dcterms:modified>
  <dc:identifier>DAFNjWe18Y8</dc:identifier>
</cp:coreProperties>
</file>